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72" r:id="rId4"/>
    <p:sldId id="264" r:id="rId5"/>
    <p:sldId id="273" r:id="rId6"/>
    <p:sldId id="257" r:id="rId7"/>
    <p:sldId id="265" r:id="rId8"/>
    <p:sldId id="258" r:id="rId9"/>
    <p:sldId id="259" r:id="rId10"/>
    <p:sldId id="261" r:id="rId11"/>
    <p:sldId id="260" r:id="rId12"/>
    <p:sldId id="262" r:id="rId13"/>
    <p:sldId id="269" r:id="rId14"/>
    <p:sldId id="267" r:id="rId15"/>
    <p:sldId id="268" r:id="rId16"/>
    <p:sldId id="270" r:id="rId17"/>
    <p:sldId id="274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FF3"/>
    <a:srgbClr val="B1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1"/>
    <p:restoredTop sz="94715"/>
  </p:normalViewPr>
  <p:slideViewPr>
    <p:cSldViewPr snapToGrid="0" snapToObjects="1">
      <p:cViewPr varScale="1">
        <p:scale>
          <a:sx n="122" d="100"/>
          <a:sy n="122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B0A74-D49C-6640-8BE1-C7F58E775E87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9AA8-AF9B-1446-9AAF-E2E18D4D9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7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AA8-AF9B-1446-9AAF-E2E18D4D9F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2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9AA8-AF9B-1446-9AAF-E2E18D4D9F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005A-E536-6B4F-97C1-94F6E073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1BA62-5CD0-144C-BAC4-4C90037B4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605BA-F93D-4B4A-A5DD-08FC06C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4ACC-18D6-2741-8C08-CDBF4CFB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1A7B3-6EF2-104B-807F-D397051C4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5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E983F-AD5A-E14D-B210-A26A29D3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839E6-C9DA-8940-86CA-5656F5C68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1DD5F-531F-5641-BED0-C44365234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59C58-CB0E-FD43-A85B-C382EDDE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C2FFC-9B67-A140-8A0A-902D2FCDC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D96D7-A96E-664B-8D3D-987E5ED16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34BA3-0646-5143-8358-2B80712A7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D76C7-6E36-5842-A0CE-837A5013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13CDA-0F6E-F04D-AA12-DBAFB2F61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8B28C-41F9-A84F-86E3-1E039D9A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4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633F-2F31-C644-B9C3-66DE7929A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BC1C-0C03-C14F-9433-52DD21454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ACCAD-2779-9D48-9351-8194CC73C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EE89-A95D-8145-8682-5290B189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C21E2-9339-6F46-9E6A-B3095AB1A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8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14D3C-D309-0B4C-A2FA-1AB52C83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37924-EA05-F241-BFB1-AE35336CA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1BD3B-94C4-4346-9B38-590CBA98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F5F4C-414C-ED4C-B18D-78408209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EE1FB-0CB3-8F43-AAE8-5F7B609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9ABC-1AF7-B746-A2AD-E9423B94D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4A549-B059-ED46-9F69-1FD8C834C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92D99-3D18-E746-A941-C6BED7BF2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CDA6B-087C-4941-8445-340943F31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78509-6BBE-3943-A50A-746894D82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8913F-3D32-6A4E-A1FA-15A0F3A4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5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71882-ADCB-BC48-B822-1DCB8DC7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066F0-EF55-2341-A696-5F39E6B2A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D4A98-A7B9-5640-B74C-2C43B851C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823C6B-96EF-3C4B-A07A-3C218927C2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82E9AD-A501-1640-A6E9-7380CE31F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ADE0E-BE59-6E44-98ED-BFF876278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C22DB-639A-8348-914C-17DB8289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64CA7-4E55-3D4A-A717-9E2C02402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5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0C434-F129-424F-AA7A-B69C8042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7684E-B70E-9041-AB68-63C67476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B0B8E-43F8-F243-B346-36E7EE8C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5DDF2-342D-0D4C-9BEB-962FEDA1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E5789-2636-384F-8645-9C317511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BA436-8626-F946-8D64-01E96BB1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8AEDC-957D-6447-A902-54E09F07D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89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4B5A-BD00-1C4C-8340-74FB2CBE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1AEBD-5870-0742-B969-A050A8385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FBE8D-BEE8-8E46-9A5B-19CB86668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DFA9E-33A5-F947-989A-28652DE2A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99EC1-5094-064F-963B-2698FC51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03D72-E838-BE49-B9BE-9F62AB4B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9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F8AC-D26B-2846-A38E-BEA442ED6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725129-1060-ED45-A72E-6718846FBD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938B-2148-1B4F-BE72-298C2F70A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2F92D-D501-FB42-B842-4F2D7D39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FE1A5-7170-054C-8A62-C3BFDE4AA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EF5D6-60D7-924C-8A36-8DE86C77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3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CDF656-2D8E-1841-BE7A-2A1524C1A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D4FCE-5870-A04C-AB72-B7E7BF7A8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9C329-8760-E94F-8E5D-82EEA81C4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0FDE6-0EA2-934E-9496-068A8B285B16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7ABCA-B3C9-D541-B11F-FFE9F83EF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859E0-DADF-434A-9B8C-3C01753FF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B6D2A-1226-AB49-A36F-8B81B340B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.usda.gov/main/ltbmu/home" TargetMode="External"/><Relationship Id="rId2" Type="http://schemas.openxmlformats.org/officeDocument/2006/relationships/hyperlink" Target="https://www.inaturalis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ahoerimtrail.or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73395-C998-AC4C-8494-B01302D6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D0470-F28E-3141-9569-CB7E75223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836" y="4535631"/>
            <a:ext cx="9144000" cy="15478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Hiking the Tahoe Rim Trail</a:t>
            </a:r>
          </a:p>
        </p:txBody>
      </p:sp>
    </p:spTree>
    <p:extLst>
      <p:ext uri="{BB962C8B-B14F-4D97-AF65-F5344CB8AC3E}">
        <p14:creationId xmlns:p14="http://schemas.microsoft.com/office/powerpoint/2010/main" val="321810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2ADBB-072D-4E42-8D50-82BCCFA4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00" y="238919"/>
            <a:ext cx="4889500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Common Flowers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22513-D577-094E-92EB-A3B2368F6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21"/>
          <a:stretch/>
        </p:blipFill>
        <p:spPr>
          <a:xfrm>
            <a:off x="3857625" y="1295400"/>
            <a:ext cx="8334375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5328F-6D7D-6B4C-BDA9-126E4952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2970D3-CD94-9443-9B00-52571338FBFD}"/>
              </a:ext>
            </a:extLst>
          </p:cNvPr>
          <p:cNvSpPr txBox="1"/>
          <p:nvPr/>
        </p:nvSpPr>
        <p:spPr>
          <a:xfrm>
            <a:off x="589844" y="5143500"/>
            <a:ext cx="2616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Didot" panose="02000503000000020003" pitchFamily="2" charset="-79"/>
                <a:cs typeface="Didot" panose="02000503000000020003" pitchFamily="2" charset="-79"/>
              </a:rPr>
              <a:t>Paintbrush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F8C7A-9D55-6241-811C-6133D432B974}"/>
              </a:ext>
            </a:extLst>
          </p:cNvPr>
          <p:cNvSpPr txBox="1"/>
          <p:nvPr/>
        </p:nvSpPr>
        <p:spPr>
          <a:xfrm>
            <a:off x="4127500" y="2247900"/>
            <a:ext cx="637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Didot" panose="02000503000000020003" pitchFamily="2" charset="-79"/>
                <a:cs typeface="Didot" panose="02000503000000020003" pitchFamily="2" charset="-79"/>
              </a:rPr>
              <a:t>Lupine &amp; Woolly Mule’s Ears</a:t>
            </a:r>
          </a:p>
        </p:txBody>
      </p:sp>
    </p:spTree>
    <p:extLst>
      <p:ext uri="{BB962C8B-B14F-4D97-AF65-F5344CB8AC3E}">
        <p14:creationId xmlns:p14="http://schemas.microsoft.com/office/powerpoint/2010/main" val="30506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447CC-6BCF-E04E-A18F-F84971D0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63" y="206455"/>
            <a:ext cx="4082939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Common Trees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992987-BD76-4740-90D7-D91359473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34188" y="1500187"/>
            <a:ext cx="6858000" cy="3857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3C4F1-060F-9D44-A971-C0C9FAE12EA0}"/>
              </a:ext>
            </a:extLst>
          </p:cNvPr>
          <p:cNvSpPr txBox="1"/>
          <p:nvPr/>
        </p:nvSpPr>
        <p:spPr>
          <a:xfrm>
            <a:off x="8845963" y="6108752"/>
            <a:ext cx="207053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Sierra Juniper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25F523-7480-8444-82EE-9D44D2C09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59" y="1371600"/>
            <a:ext cx="3796145" cy="5061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CDCB0A-6B4C-3B41-887B-1B1F3E4B8206}"/>
              </a:ext>
            </a:extLst>
          </p:cNvPr>
          <p:cNvSpPr txBox="1"/>
          <p:nvPr/>
        </p:nvSpPr>
        <p:spPr>
          <a:xfrm>
            <a:off x="1024574" y="5739420"/>
            <a:ext cx="166063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Jeffery Pine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997DE-1F22-3D4D-A005-9C4B8D0B16C0}"/>
              </a:ext>
            </a:extLst>
          </p:cNvPr>
          <p:cNvSpPr txBox="1"/>
          <p:nvPr/>
        </p:nvSpPr>
        <p:spPr>
          <a:xfrm>
            <a:off x="0" y="6433127"/>
            <a:ext cx="321072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©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bryantdianad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21CD09-2A87-974F-8676-746DE0A08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714" y="1222664"/>
            <a:ext cx="3907847" cy="52104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C5573C-30D8-014B-866C-52CB13668881}"/>
              </a:ext>
            </a:extLst>
          </p:cNvPr>
          <p:cNvSpPr txBox="1"/>
          <p:nvPr/>
        </p:nvSpPr>
        <p:spPr>
          <a:xfrm>
            <a:off x="4404625" y="5739420"/>
            <a:ext cx="166063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Red Fir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3B3DFB-3626-AC44-9F66-50405F948C71}"/>
              </a:ext>
            </a:extLst>
          </p:cNvPr>
          <p:cNvSpPr txBox="1"/>
          <p:nvPr/>
        </p:nvSpPr>
        <p:spPr>
          <a:xfrm>
            <a:off x="4198882" y="6433127"/>
            <a:ext cx="321072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© ash</a:t>
            </a:r>
          </a:p>
        </p:txBody>
      </p:sp>
    </p:spTree>
    <p:extLst>
      <p:ext uri="{BB962C8B-B14F-4D97-AF65-F5344CB8AC3E}">
        <p14:creationId xmlns:p14="http://schemas.microsoft.com/office/powerpoint/2010/main" val="194404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064A2-C013-164B-B417-23F9E837A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925" y="390810"/>
            <a:ext cx="2695575" cy="1325563"/>
          </a:xfrm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Habitats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034645-792E-6E43-B861-0D270387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373"/>
            <a:ext cx="12192000" cy="342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3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4BDA84-0002-9044-A5A9-290929D82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CC5262-BABB-F043-92D3-33F25D83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431800"/>
            <a:ext cx="2197100" cy="1108075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Forests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4FE4F-4C42-ED46-ADAF-183018019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65"/>
          <a:stretch/>
        </p:blipFill>
        <p:spPr>
          <a:xfrm>
            <a:off x="0" y="0"/>
            <a:ext cx="4442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1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AFF9-08F9-B64C-817C-65D28010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300" y="406400"/>
            <a:ext cx="2806700" cy="1104900"/>
          </a:xfrm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Meadows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C8CA8-4DB3-624E-9A71-0BCC9E782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60" b="2093"/>
          <a:stretch/>
        </p:blipFill>
        <p:spPr>
          <a:xfrm>
            <a:off x="0" y="1511300"/>
            <a:ext cx="6417733" cy="534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D6A9A-8DFD-6E4D-8BA9-A1E96A0E8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7" y="685800"/>
            <a:ext cx="6265333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1DD35D-CB6F-6145-A28E-688A6E8B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1706"/>
            <a:ext cx="8242300" cy="4636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6BE72D-E612-1E4D-BDA1-9A5B9DEC8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75"/>
          <a:stretch/>
        </p:blipFill>
        <p:spPr>
          <a:xfrm>
            <a:off x="4957233" y="0"/>
            <a:ext cx="7234767" cy="430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7FCF83-8268-474C-92FA-838D011A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633" y="896143"/>
            <a:ext cx="3784600" cy="1325563"/>
          </a:xfrm>
          <a:noFill/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Alpine Lakes</a:t>
            </a:r>
          </a:p>
        </p:txBody>
      </p:sp>
    </p:spTree>
    <p:extLst>
      <p:ext uri="{BB962C8B-B14F-4D97-AF65-F5344CB8AC3E}">
        <p14:creationId xmlns:p14="http://schemas.microsoft.com/office/powerpoint/2010/main" val="3146466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F511-FEA2-CA4E-B944-63EDD40D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126" y="198870"/>
            <a:ext cx="2389909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Granite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692BD-0D37-BF48-9B3C-A1A08C782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0"/>
            <a:ext cx="8089900" cy="606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A71B1-7E95-8941-82AE-151898F5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0" r="16111" b="18333"/>
          <a:stretch/>
        </p:blipFill>
        <p:spPr>
          <a:xfrm>
            <a:off x="0" y="1257300"/>
            <a:ext cx="52705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4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6FC3-156A-8A4D-B61C-4B68754F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To Continue Learning About the TRT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80C67-74B2-B94D-AB61-AB31F1022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90854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Trailhead signs: ecology &amp; history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Guided hikes with the TRTA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Apps:</a:t>
            </a:r>
          </a:p>
          <a:p>
            <a:pPr lvl="1">
              <a:lnSpc>
                <a:spcPct val="150000"/>
              </a:lnSpc>
            </a:pP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(plants &amp; animals)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The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CornellLab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: Merlin (birds)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Book: Laws Field Guide to the Sierra Nevada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847A8-F4F3-D44A-8083-F84BDFD0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r="48523" b="32362"/>
          <a:stretch/>
        </p:blipFill>
        <p:spPr>
          <a:xfrm>
            <a:off x="7329054" y="1538360"/>
            <a:ext cx="4447309" cy="46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1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3C8A-47DF-A24E-8ECB-05A04223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6BF0F-5DF6-0541-AA75-AF36EE85D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  <a:hlinkClick r:id="rId2"/>
              </a:rPr>
              <a:t>https://www.inaturalist.org/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National Forest, Lake Tahoe Basin Management Unit 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  <a:hlinkClick r:id="rId3"/>
              </a:rPr>
              <a:t>https://www.fs.usda.gov/main/ltbmu/home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Tahoe Rim Trail Association 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  <a:hlinkClick r:id="rId4"/>
              </a:rPr>
              <a:t>http://www.tahoerimtrail.org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907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961D-5CEA-1D4E-B35C-FD68C43C1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Lake Tahoe Basin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B91E0-C341-514E-97F0-82D43FEE1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6564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Alpine Lake (California/Nevada)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Lake level 6,225ft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Sierra Nevada on west, Carson Range on east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Ridge crests 10,000ft+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1525F-A00A-5C4D-9626-667F554CE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336" y="627063"/>
            <a:ext cx="49530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6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57F-F9A5-5C43-8231-464D8D73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07"/>
            <a:ext cx="6134622" cy="2114839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Changing Land Usage in the Basin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6AFAC-C53C-CD40-9002-64B458B03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822" y="0"/>
            <a:ext cx="521917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464801-50FF-2E4A-9A39-60F891C40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895" y="2001981"/>
            <a:ext cx="4578927" cy="4578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BAD099-CEA2-A549-802A-5A111D8E7B34}"/>
              </a:ext>
            </a:extLst>
          </p:cNvPr>
          <p:cNvSpPr txBox="1"/>
          <p:nvPr/>
        </p:nvSpPr>
        <p:spPr>
          <a:xfrm>
            <a:off x="223666" y="6350122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https://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washoetribe.us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2643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819AE9-F06A-CE40-9AFA-50CBC29F3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8" r="16770"/>
          <a:stretch/>
        </p:blipFill>
        <p:spPr>
          <a:xfrm>
            <a:off x="0" y="294342"/>
            <a:ext cx="6438900" cy="6501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98572C-3761-A74E-A97E-8410A096EF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86"/>
          <a:stretch/>
        </p:blipFill>
        <p:spPr>
          <a:xfrm>
            <a:off x="5626100" y="1049855"/>
            <a:ext cx="6565900" cy="5376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F700F3-EF08-0749-A365-92836FCFD41E}"/>
              </a:ext>
            </a:extLst>
          </p:cNvPr>
          <p:cNvSpPr txBox="1"/>
          <p:nvPr/>
        </p:nvSpPr>
        <p:spPr>
          <a:xfrm>
            <a:off x="5803900" y="6426200"/>
            <a:ext cx="63373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nevadamagazine.com</a:t>
            </a:r>
            <a:r>
              <a:rPr lang="en-US" dirty="0"/>
              <a:t>/issue/january-february-2017/3857/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E14522-1D21-4345-BA08-EF114AD3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07873" cy="132556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1859 Onward</a:t>
            </a:r>
          </a:p>
        </p:txBody>
      </p:sp>
    </p:spTree>
    <p:extLst>
      <p:ext uri="{BB962C8B-B14F-4D97-AF65-F5344CB8AC3E}">
        <p14:creationId xmlns:p14="http://schemas.microsoft.com/office/powerpoint/2010/main" val="4041192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FBDA-8F0D-4045-B3F7-6207E7BE0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Current Usage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044B5-A144-7442-9443-9DC7A86A1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27906"/>
            <a:ext cx="6553200" cy="3686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8CB70C-226C-A948-8D84-8D044422C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5384"/>
            <a:ext cx="6442364" cy="362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2E40D6-97E1-744E-AEE2-1F84FF230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6" t="11575" r="39846" b="11575"/>
          <a:stretch/>
        </p:blipFill>
        <p:spPr>
          <a:xfrm>
            <a:off x="3578072" y="1587631"/>
            <a:ext cx="3457184" cy="5270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A78BE3-E43A-C44B-9156-99DCB3A49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525" y="262067"/>
            <a:ext cx="7970990" cy="1325563"/>
          </a:xfrm>
        </p:spPr>
        <p:txBody>
          <a:bodyPr/>
          <a:lstStyle/>
          <a:p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What is the Tahoe Rim Trail?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F337B-519C-5B4F-91BB-E36CECEB7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5256" y="1587630"/>
            <a:ext cx="5156744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aka the TRT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Multiuse trail that circumnavigates Lake Tahoe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Hikers: day hikers, backpackers, and thru-hikers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horseback riders: day riders and overnight riders</a:t>
            </a:r>
          </a:p>
          <a:p>
            <a:pPr lvl="1">
              <a:lnSpc>
                <a:spcPct val="150000"/>
              </a:lnSpc>
            </a:pP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mountain bikers: limited access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A1175-FC28-DC42-8B2C-DD52F0FD5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1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E94598-25A4-984F-A144-31C8DDD28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35" y="0"/>
            <a:ext cx="112363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C30B4F-598C-5B4C-9A29-AC32F27B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7" y="449262"/>
            <a:ext cx="4324350" cy="132556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TRT</a:t>
            </a:r>
            <a:r>
              <a:rPr lang="en-US" b="1" dirty="0">
                <a:solidFill>
                  <a:schemeClr val="bg1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 </a:t>
            </a:r>
            <a:r>
              <a:rPr lang="en-US" b="1" dirty="0">
                <a:latin typeface="Didot" panose="02000503000000020003" pitchFamily="2" charset="-79"/>
                <a:cs typeface="Didot" panose="02000503000000020003" pitchFamily="2" charset="-79"/>
              </a:rPr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BE912-57A8-B941-B974-C5C693F72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978025"/>
            <a:ext cx="6311900" cy="4351338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Didot" panose="02000503000000020003" pitchFamily="2" charset="-79"/>
                <a:cs typeface="Didot" panose="02000503000000020003" pitchFamily="2" charset="-79"/>
              </a:rPr>
              <a:t>165+ miles long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Didot" panose="02000503000000020003" pitchFamily="2" charset="-79"/>
                <a:cs typeface="Didot" panose="02000503000000020003" pitchFamily="2" charset="-79"/>
              </a:rPr>
              <a:t>~20,000ft of elevation gain</a:t>
            </a:r>
          </a:p>
          <a:p>
            <a:pPr lvl="1">
              <a:lnSpc>
                <a:spcPct val="150000"/>
              </a:lnSpc>
            </a:pPr>
            <a:r>
              <a:rPr lang="en-US" sz="3200" dirty="0">
                <a:latin typeface="Didot" panose="02000503000000020003" pitchFamily="2" charset="-79"/>
                <a:cs typeface="Didot" panose="02000503000000020003" pitchFamily="2" charset="-79"/>
              </a:rPr>
              <a:t>Highest point: Relay Peak 10,335ft</a:t>
            </a:r>
            <a:endParaRPr lang="en-US" sz="3600" dirty="0">
              <a:latin typeface="Didot" panose="02000503000000020003" pitchFamily="2" charset="-79"/>
              <a:cs typeface="Didot" panose="02000503000000020003" pitchFamily="2" charset="-79"/>
            </a:endParaRPr>
          </a:p>
          <a:p>
            <a:pPr lvl="1">
              <a:lnSpc>
                <a:spcPct val="150000"/>
              </a:lnSpc>
            </a:pPr>
            <a:r>
              <a:rPr lang="en-US" sz="3000" dirty="0">
                <a:latin typeface="Didot" panose="02000503000000020003" pitchFamily="2" charset="-79"/>
                <a:cs typeface="Didot" panose="02000503000000020003" pitchFamily="2" charset="-79"/>
              </a:rPr>
              <a:t>Lowest point: Tahoe City 6275ft</a:t>
            </a:r>
            <a:endParaRPr lang="en-US" sz="2600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4256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072701-D750-2749-A701-46F449E5C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0" y="539750"/>
            <a:ext cx="6350000" cy="4229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CAF3AD-A393-264D-8DA1-92541DB1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70400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Common Birds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B5339-B70F-7F4E-AF32-D19DE64B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90688"/>
            <a:ext cx="6350000" cy="4229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F47E3-DE83-D94C-8623-FA0A7B0DB6D2}"/>
              </a:ext>
            </a:extLst>
          </p:cNvPr>
          <p:cNvSpPr txBox="1"/>
          <p:nvPr/>
        </p:nvSpPr>
        <p:spPr>
          <a:xfrm>
            <a:off x="558800" y="1905000"/>
            <a:ext cx="38354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Didot" panose="02000503000000020003" pitchFamily="2" charset="-79"/>
                <a:cs typeface="Didot" panose="02000503000000020003" pitchFamily="2" charset="-79"/>
              </a:rPr>
              <a:t>Mountain Chickadee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50164-A7F5-5D41-A7AC-E9B19E806871}"/>
              </a:ext>
            </a:extLst>
          </p:cNvPr>
          <p:cNvSpPr txBox="1"/>
          <p:nvPr/>
        </p:nvSpPr>
        <p:spPr>
          <a:xfrm>
            <a:off x="1193800" y="5864315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© ksmadsen1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E3F61-9D22-B346-A54D-323A48CFCA3D}"/>
              </a:ext>
            </a:extLst>
          </p:cNvPr>
          <p:cNvSpPr txBox="1"/>
          <p:nvPr/>
        </p:nvSpPr>
        <p:spPr>
          <a:xfrm>
            <a:off x="6845300" y="4768850"/>
            <a:ext cx="375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© Roxanne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Moger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01AAC-1D05-F74E-B6B0-96797C5A54A3}"/>
              </a:ext>
            </a:extLst>
          </p:cNvPr>
          <p:cNvSpPr txBox="1"/>
          <p:nvPr/>
        </p:nvSpPr>
        <p:spPr>
          <a:xfrm>
            <a:off x="5994400" y="853609"/>
            <a:ext cx="24257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Didot" panose="02000503000000020003" pitchFamily="2" charset="-79"/>
                <a:cs typeface="Didot" panose="02000503000000020003" pitchFamily="2" charset="-79"/>
              </a:rPr>
              <a:t>Steller’s Jay</a:t>
            </a:r>
          </a:p>
        </p:txBody>
      </p:sp>
    </p:spTree>
    <p:extLst>
      <p:ext uri="{BB962C8B-B14F-4D97-AF65-F5344CB8AC3E}">
        <p14:creationId xmlns:p14="http://schemas.microsoft.com/office/powerpoint/2010/main" val="377685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189D623-E91D-7A46-9E68-1C7E2A143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0" t="37854" r="20845" b="9791"/>
          <a:stretch/>
        </p:blipFill>
        <p:spPr>
          <a:xfrm>
            <a:off x="0" y="3203942"/>
            <a:ext cx="4794219" cy="3670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D2AD1C-8C23-D244-BA1D-DC727C9C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72300" cy="1325563"/>
          </a:xfrm>
        </p:spPr>
        <p:txBody>
          <a:bodyPr/>
          <a:lstStyle/>
          <a:p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Other Common Animals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6E513-F0A3-4F42-9137-619A97D14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0"/>
            <a:ext cx="4381500" cy="4381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C8EE3-6F17-7C45-90FD-D48011597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55" t="18450" r="22643" b="14088"/>
          <a:stretch/>
        </p:blipFill>
        <p:spPr>
          <a:xfrm>
            <a:off x="3617610" y="1292592"/>
            <a:ext cx="4513549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89570-A132-294F-8E56-D65728689685}"/>
              </a:ext>
            </a:extLst>
          </p:cNvPr>
          <p:cNvSpPr txBox="1"/>
          <p:nvPr/>
        </p:nvSpPr>
        <p:spPr>
          <a:xfrm>
            <a:off x="8229600" y="4381500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iNaturalist</a:t>
            </a:r>
            <a:r>
              <a:rPr lang="en-US" dirty="0">
                <a:latin typeface="Didot" panose="02000503000000020003" pitchFamily="2" charset="-79"/>
                <a:cs typeface="Didot" panose="02000503000000020003" pitchFamily="2" charset="-79"/>
              </a:rPr>
              <a:t> © Nadya </a:t>
            </a:r>
            <a:r>
              <a:rPr lang="en-US" dirty="0" err="1">
                <a:latin typeface="Didot" panose="02000503000000020003" pitchFamily="2" charset="-79"/>
                <a:cs typeface="Didot" panose="02000503000000020003" pitchFamily="2" charset="-79"/>
              </a:rPr>
              <a:t>Muchoney</a:t>
            </a:r>
            <a:endParaRPr lang="en-US" dirty="0">
              <a:latin typeface="Didot" panose="02000503000000020003" pitchFamily="2" charset="-79"/>
              <a:cs typeface="Didot" panose="020005030000000200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48CDF-6CA2-FC40-B8D9-41813E55466B}"/>
              </a:ext>
            </a:extLst>
          </p:cNvPr>
          <p:cNvSpPr txBox="1"/>
          <p:nvPr/>
        </p:nvSpPr>
        <p:spPr>
          <a:xfrm>
            <a:off x="8026400" y="215900"/>
            <a:ext cx="36322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Western Fence Lizard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6594C-8136-9743-87C6-E8CAB1EDA86A}"/>
              </a:ext>
            </a:extLst>
          </p:cNvPr>
          <p:cNvSpPr txBox="1"/>
          <p:nvPr/>
        </p:nvSpPr>
        <p:spPr>
          <a:xfrm>
            <a:off x="2115412" y="6323136"/>
            <a:ext cx="260223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Black Bear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88D29-0E25-B043-872A-B178995B4546}"/>
              </a:ext>
            </a:extLst>
          </p:cNvPr>
          <p:cNvSpPr txBox="1"/>
          <p:nvPr/>
        </p:nvSpPr>
        <p:spPr>
          <a:xfrm>
            <a:off x="113191" y="3364474"/>
            <a:ext cx="260223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Less common but most feared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4D3C50-463C-3E4C-A3D1-F4E1D782C673}"/>
              </a:ext>
            </a:extLst>
          </p:cNvPr>
          <p:cNvSpPr txBox="1"/>
          <p:nvPr/>
        </p:nvSpPr>
        <p:spPr>
          <a:xfrm>
            <a:off x="3749659" y="1406942"/>
            <a:ext cx="28829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Didot" panose="02000503000000020003" pitchFamily="2" charset="-79"/>
                <a:cs typeface="Didot" panose="02000503000000020003" pitchFamily="2" charset="-79"/>
              </a:rPr>
              <a:t>Golden-Mantled Ground Squirrel</a:t>
            </a:r>
          </a:p>
        </p:txBody>
      </p:sp>
    </p:spTree>
    <p:extLst>
      <p:ext uri="{BB962C8B-B14F-4D97-AF65-F5344CB8AC3E}">
        <p14:creationId xmlns:p14="http://schemas.microsoft.com/office/powerpoint/2010/main" val="2021108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266</Words>
  <Application>Microsoft Macintosh PowerPoint</Application>
  <PresentationFormat>Widescreen</PresentationFormat>
  <Paragraphs>64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Didot</vt:lpstr>
      <vt:lpstr>Office Theme</vt:lpstr>
      <vt:lpstr>Hiking the Tahoe Rim Trail</vt:lpstr>
      <vt:lpstr>Lake Tahoe Basin</vt:lpstr>
      <vt:lpstr>Changing Land Usage in the Basin</vt:lpstr>
      <vt:lpstr>1859 Onward</vt:lpstr>
      <vt:lpstr>Current Usage</vt:lpstr>
      <vt:lpstr>What is the Tahoe Rim Trail?</vt:lpstr>
      <vt:lpstr>TRT Statistics</vt:lpstr>
      <vt:lpstr>Common Birds</vt:lpstr>
      <vt:lpstr>Other Common Animals</vt:lpstr>
      <vt:lpstr>Common Flowers</vt:lpstr>
      <vt:lpstr>Common Trees</vt:lpstr>
      <vt:lpstr>Habitats</vt:lpstr>
      <vt:lpstr>Forests</vt:lpstr>
      <vt:lpstr>Meadows</vt:lpstr>
      <vt:lpstr>Alpine Lakes</vt:lpstr>
      <vt:lpstr>Granite</vt:lpstr>
      <vt:lpstr>To Continue Learning About the TRT</vt:lpstr>
      <vt:lpstr>Sources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Hiking the Tahoe Rim Trail</dc:title>
  <dc:creator>Microsoft Office User</dc:creator>
  <cp:lastModifiedBy>Microsoft Office User</cp:lastModifiedBy>
  <cp:revision>41</cp:revision>
  <cp:lastPrinted>2021-06-21T20:52:56Z</cp:lastPrinted>
  <dcterms:created xsi:type="dcterms:W3CDTF">2021-06-15T20:01:11Z</dcterms:created>
  <dcterms:modified xsi:type="dcterms:W3CDTF">2021-06-21T21:41:59Z</dcterms:modified>
</cp:coreProperties>
</file>