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media/audio16.bin" ContentType="audio/unknown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media/audio8.bin" ContentType="audio/unknown"/>
  <Override PartName="/ppt/notesSlides/notesSlide9.xml" ContentType="application/vnd.openxmlformats-officedocument.presentationml.notesSlide+xml"/>
  <Override PartName="/ppt/media/audio12.bin" ContentType="audio/unknown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audio4.bin" ContentType="audio/unknown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Default Extension="rels" ContentType="application/vnd.openxmlformats-package.relationship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media/audio17.bin" ContentType="audio/unknown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media/audio13.bin" ContentType="audio/unknown"/>
  <Override PartName="/ppt/slides/slide6.xml" ContentType="application/vnd.openxmlformats-officedocument.presentationml.slide+xml"/>
  <Override PartName="/ppt/media/audio9.bin" ContentType="audio/unknown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Override PartName="/ppt/media/audio5.bin" ContentType="audio/unknown"/>
  <Default Extension="png" ContentType="image/png"/>
  <Override PartName="/ppt/slideLayouts/slideLayout2.xml" ContentType="application/vnd.openxmlformats-officedocument.presentationml.slideLayout+xml"/>
  <Default Extension="fntdata" ContentType="application/x-fontdata"/>
  <Override PartName="/ppt/media/audio1.bin" ContentType="audio/unknown"/>
  <Override PartName="/ppt/notesSlides/notesSlide6.xml" ContentType="application/vnd.openxmlformats-officedocument.presentationml.notesSlide+xml"/>
  <Override PartName="/ppt/media/audio18.bin" ContentType="audio/unknown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media/audio14.bin" ContentType="audio/unknown"/>
  <Override PartName="/ppt/slides/slide7.xml" ContentType="application/vnd.openxmlformats-officedocument.presentationml.slide+xml"/>
  <Override PartName="/ppt/notesSlides/notesSlide1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media/audio10.bin" ContentType="audio/unknown"/>
  <Override PartName="/ppt/slides/slide3.xml" ContentType="application/vnd.openxmlformats-officedocument.presentationml.slide+xml"/>
  <Override PartName="/ppt/media/audio6.bin" ContentType="audio/unknown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media/audio2.bin" ContentType="audio/unknown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media/audio15.bin" ContentType="audio/unknown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media/audio7.bin" ContentType="audio/unknown"/>
  <Override PartName="/ppt/notesSlides/notesSlide8.xml" ContentType="application/vnd.openxmlformats-officedocument.presentationml.notesSlide+xml"/>
  <Override PartName="/ppt/media/audio11.bin" ContentType="audio/unknown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media/audio3.bin" ContentType="audio/unknown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embedTrueTypeFonts="1" saveSubsetFonts="1" autoCompressPictures="0">
  <p:sldMasterIdLst>
    <p:sldMasterId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Nunito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 showOutlineIcons="0"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-24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font" Target="fonts/font1.fntdata"/><Relationship Id="rId22" Type="http://schemas.openxmlformats.org/officeDocument/2006/relationships/font" Target="fonts/font2.fntdata"/><Relationship Id="rId23" Type="http://schemas.openxmlformats.org/officeDocument/2006/relationships/font" Target="fonts/font3.fntdata"/><Relationship Id="rId24" Type="http://schemas.openxmlformats.org/officeDocument/2006/relationships/font" Target="fonts/font4.fntdata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f9715c2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f9715c2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Audience with Enthusiasm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Title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f9715c23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f9715c23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Ask, “Where in the lake do we find invasive plants?”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 a few examples from the list on the slide. Point to that location on the map.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f9715c23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f9715c235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Ask, “Where in the Lake Could invasive plants spread?”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that invasive plants spread into warm water, shallow areas, areas protected form wind and waves, silty and muddy substrates and zones 35ft deep of less.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f9715c235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f9715c235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how the aquatic plants are grouped into three categories.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each category-Milfoil, Pondweeds, and Waterweeds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Invasive Waterweeds are not present lake tahoe, so this lesson will not be diving into the details of this species. WE will be focusing on Milfoil and Pondweed.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df9715c235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df9715c235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Milfoil is one of the aquatic plant species present in Lake Tahoe.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two types of milfoil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Eurasian-isthe invasive species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Andean- is the native milfoil species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f9715c235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f9715c235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to be able to recognize which species of milfiol you are observing, you need to be aware of certain characteristics.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Eurasian watermilfoil- end of leaf is typically flat, leaves are feather-like, roots are shallow, and flowers bud on elevated spiked emerging above the water.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different than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Andean milfoil- Rigid steam structure, leaves tightly packed whorls, flower are very rare, maximum height is 1 foot.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f9715c23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f9715c23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second category of aquatic plants if pondweed.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two types of pondweed include: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Curlylead- invasive to Lake Tahoe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Richardson’s poundweed- native to Lake Tahoe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f9715c23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f9715c23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characteristics of these species include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Curlyleaf: leaf margins edges are very wavy/curly, leaves are narrow, flower above water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Richardson’s pondweed: leaves partially clasp around stem, leaves broad, flower above water, or flat on water.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f9715c235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f9715c235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You can help identify the invasive species by using a variety of plant ID apps. Use your newly learned knowledge of the aquatic plants to help track the species present around the lake.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Begin by </a:t>
            </a:r>
            <a:r>
              <a:rPr lang="en" sz="1200">
                <a:solidFill>
                  <a:schemeClr val="dk1"/>
                </a:solidFill>
              </a:rPr>
              <a:t>looking in high risk areas. Any shallow area along the shore!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Use your plant ID, and submit your information! Help keep Tahoe Crystal Blue and free of our unwelcome visitors!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f9715c235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f9715c235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Print Sheets and give learners Identification Cards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df9715c23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df9715c23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Introduce Lake Tahoe California. Give the audience perspective of how many people come enjoy the beauty of Tahoe. Why it is important to keep a pristine crystal clear lake.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Provide the audience with facts-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Lake Tahoe is the second deepest lake in the U.S, located on the state line of California and Nevada.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It is also one of the deepest lakes  in the world.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At its lowest point, the lake floor is 95 feet below the elevation of Carson City.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The Lake holds 39 trillion gallons of water.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f9715c23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f9715c23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Read the first sentence with confidence, leads to introduction of topic.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f9715c235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f9715c235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Ask audience what is an invasive species?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Ask the audience to provide an example.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f9715c23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f9715c23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diving into Invasive Species we are going to break apart three categories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we will discuss Native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Native- Present before Humans, Evolved or adapted with other native species. Ecologically stable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f9715c23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f9715c23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describe Nonnative- Do not necessarily have a negative impact, Introduced by humans,Not a part of the native ecosystem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f9715c23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f9715c23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Describe Invasive -well adapted to </a:t>
            </a:r>
            <a:r>
              <a:rPr lang="en" sz="1200">
                <a:solidFill>
                  <a:schemeClr val="dk1"/>
                </a:solidFill>
              </a:rPr>
              <a:t>a wide range of conditions, Grow rapidly, spread easily, Strong competitors, No natural predators, Change the new environment, Ecologically unstable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f9715c23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df9715c235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you may be asking, why worry about aquatic invasive plants?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Invasive species has become a serious problem in Lake Tahoe!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f9715c235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f9715c235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Give the audience the following reasons: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-they take over shallow areas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-get caught in boat propellers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-make recreating less fun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-change the chemistry of the water / add more nutrients / decrease clarity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-----make tahoe NOT blue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.jpe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1" Type="http://schemas.openxmlformats.org/officeDocument/2006/relationships/audio" Target="../media/audio10.bin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jpe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1" Type="http://schemas.openxmlformats.org/officeDocument/2006/relationships/audio" Target="../media/audio11.bin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.jpeg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1" Type="http://schemas.openxmlformats.org/officeDocument/2006/relationships/audio" Target="../media/audio12.bin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1" Type="http://schemas.openxmlformats.org/officeDocument/2006/relationships/audio" Target="../media/audio13.bin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2.png"/><Relationship Id="rId1" Type="http://schemas.openxmlformats.org/officeDocument/2006/relationships/audio" Target="../media/audio14.bin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.png"/><Relationship Id="rId1" Type="http://schemas.openxmlformats.org/officeDocument/2006/relationships/audio" Target="../media/audio15.bin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.png"/><Relationship Id="rId1" Type="http://schemas.openxmlformats.org/officeDocument/2006/relationships/audio" Target="../media/audio16.bin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.png"/><Relationship Id="rId1" Type="http://schemas.openxmlformats.org/officeDocument/2006/relationships/audio" Target="../media/audio17.bin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.jpeg"/><Relationship Id="rId5" Type="http://schemas.openxmlformats.org/officeDocument/2006/relationships/image" Target="../media/image17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Relationship Id="rId9" Type="http://schemas.openxmlformats.org/officeDocument/2006/relationships/image" Target="../media/image2.png"/><Relationship Id="rId1" Type="http://schemas.openxmlformats.org/officeDocument/2006/relationships/audio" Target="../media/audio18.bin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1" Type="http://schemas.openxmlformats.org/officeDocument/2006/relationships/audio" Target="../media/audio3.bin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openxmlformats.org/officeDocument/2006/relationships/audio" Target="../media/audio7.bin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1" Type="http://schemas.openxmlformats.org/officeDocument/2006/relationships/audio" Target="../media/audio8.bin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jpe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openxmlformats.org/officeDocument/2006/relationships/audio" Target="../media/audio9.bin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34950" y="117050"/>
            <a:ext cx="85206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Working Towards a Healthier Lake Starts TODAY!</a:t>
            </a: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/>
        </p:nvSpPr>
        <p:spPr>
          <a:xfrm>
            <a:off x="0" y="0"/>
            <a:ext cx="50763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EDEDED"/>
                </a:solidFill>
              </a:rPr>
              <a:t>Where in the Lake do we find invasive plants? 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1875" y="152400"/>
            <a:ext cx="365699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134475" y="2117900"/>
            <a:ext cx="31713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Crystal Bay Shores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Truckee River Dam/Commons Beach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Truckee River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Meeks Bay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Tallac Creek Mouth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Taylor Creek Mouth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Tahoe Keys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Tahoe Keys Pavilion Beach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Upper Truckee River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Glenbrook Bay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3529850" y="2151525"/>
            <a:ext cx="1714500" cy="23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Regan Beach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Timber Cove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Ski Run Marina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Lakeside Marina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Nevada Beach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Elk Point Marina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Logan Shoals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Tahoe Vista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0" y="0"/>
            <a:ext cx="6656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EDEDED"/>
                </a:solidFill>
              </a:rPr>
              <a:t>Where in the Lake could invasive plants spread? 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6500" y="1420250"/>
            <a:ext cx="2804726" cy="362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145675" y="1994650"/>
            <a:ext cx="3709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Warm water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Shallow water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Protected from wind and waves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Silty/muddy substrates</a:t>
            </a:r>
            <a:endParaRPr sz="2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35 ft. deep or less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27075"/>
            <a:ext cx="9144000" cy="42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358600" y="246525"/>
            <a:ext cx="8269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Aquatic Plant Groupings 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4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98900"/>
            <a:ext cx="4515974" cy="26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975" y="2498900"/>
            <a:ext cx="4594301" cy="26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986125" y="672350"/>
            <a:ext cx="7631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Milfoil Present in Lake Tahoe </a:t>
            </a:r>
            <a:endParaRPr sz="4500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7025" y="2017050"/>
            <a:ext cx="4896975" cy="31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017050"/>
            <a:ext cx="4403901" cy="312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448225" y="414625"/>
            <a:ext cx="7754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Characteristics of Milfoil</a:t>
            </a:r>
            <a:endParaRPr sz="4800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0075" y="1728108"/>
            <a:ext cx="4733926" cy="341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28100"/>
            <a:ext cx="4410074" cy="34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/>
        </p:nvSpPr>
        <p:spPr>
          <a:xfrm>
            <a:off x="224125" y="324975"/>
            <a:ext cx="8628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Pondweed’s Present in Lake Tahoe </a:t>
            </a:r>
            <a:endParaRPr sz="4200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36650"/>
            <a:ext cx="4616825" cy="340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8271" y="1736650"/>
            <a:ext cx="4515729" cy="340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145675" y="582700"/>
            <a:ext cx="860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Characteristics of Pondweed</a:t>
            </a:r>
            <a:endParaRPr sz="4800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/>
        </p:nvSpPr>
        <p:spPr>
          <a:xfrm>
            <a:off x="504300" y="1019750"/>
            <a:ext cx="813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174" y="1943150"/>
            <a:ext cx="3549050" cy="28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994650"/>
            <a:ext cx="3007650" cy="29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/>
        </p:nvSpPr>
        <p:spPr>
          <a:xfrm>
            <a:off x="504300" y="1019750"/>
            <a:ext cx="813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6475" y="2398050"/>
            <a:ext cx="4867526" cy="27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7900" y="0"/>
            <a:ext cx="4926100" cy="246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398050"/>
            <a:ext cx="4276475" cy="27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56025"/>
            <a:ext cx="4276474" cy="27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9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11700" y="957375"/>
            <a:ext cx="8520600" cy="3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17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Lake Tahoe</a:t>
            </a: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 is a popular tourist attraction, bringing roughly </a:t>
            </a:r>
            <a:r>
              <a:rPr lang="en" b="1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15 million visitors</a:t>
            </a: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 every year. </a:t>
            </a: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People travel from all over the world to sleep under the stars, breath the clean air and </a:t>
            </a:r>
            <a:r>
              <a:rPr lang="en" sz="3388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swim in the </a:t>
            </a:r>
            <a:r>
              <a:rPr lang="en" sz="3388" b="1">
                <a:solidFill>
                  <a:srgbClr val="F3F3F3"/>
                </a:solidFill>
                <a:latin typeface="Nunito"/>
                <a:ea typeface="Nunito"/>
                <a:cs typeface="Nunito"/>
                <a:sym typeface="Nunito"/>
              </a:rPr>
              <a:t>crystal clear lake!</a:t>
            </a:r>
            <a:endParaRPr sz="3388" b="1">
              <a:solidFill>
                <a:srgbClr val="F3F3F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D1DC"/>
              </a:solidFill>
            </a:endParaRPr>
          </a:p>
        </p:txBody>
      </p:sp>
      <p:pic>
        <p:nvPicPr>
          <p:cNvPr id="3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4818425" y="2050650"/>
            <a:ext cx="2812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>
                <a:latin typeface="Nunito"/>
                <a:ea typeface="Nunito"/>
                <a:cs typeface="Nunito"/>
                <a:sym typeface="Nunito"/>
              </a:rPr>
              <a:t>Invasive Species </a:t>
            </a:r>
            <a:endParaRPr sz="49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250" y="1364800"/>
            <a:ext cx="4437600" cy="33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0" y="0"/>
            <a:ext cx="9144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AD1DC"/>
                </a:solidFill>
              </a:rPr>
              <a:t>While we welcome all tourist, </a:t>
            </a:r>
            <a:endParaRPr sz="2800">
              <a:solidFill>
                <a:srgbClr val="EAD1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EAD1DC"/>
                </a:solidFill>
              </a:rPr>
              <a:t>we have other visitors that we </a:t>
            </a:r>
            <a:r>
              <a:rPr lang="en" sz="3100" b="1">
                <a:solidFill>
                  <a:srgbClr val="EAD1DC"/>
                </a:solidFill>
              </a:rPr>
              <a:t>don’t </a:t>
            </a:r>
            <a:r>
              <a:rPr lang="en" sz="2800">
                <a:solidFill>
                  <a:srgbClr val="EAD1DC"/>
                </a:solidFill>
              </a:rPr>
              <a:t>welcome! </a:t>
            </a:r>
            <a:endParaRPr sz="2800">
              <a:solidFill>
                <a:srgbClr val="EAD1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EAD1DC"/>
              </a:solidFill>
            </a:endParaRPr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504300" y="1019750"/>
            <a:ext cx="813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Nunito"/>
                <a:ea typeface="Nunito"/>
                <a:cs typeface="Nunito"/>
                <a:sym typeface="Nunito"/>
              </a:rPr>
              <a:t>What is an invasive species? </a:t>
            </a:r>
            <a:endParaRPr sz="4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0" y="0"/>
            <a:ext cx="54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1479300" y="1252900"/>
            <a:ext cx="3092700" cy="3126300"/>
          </a:xfrm>
          <a:prstGeom prst="flowChart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2227575" y="1724575"/>
            <a:ext cx="19947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Native </a:t>
            </a:r>
            <a:endParaRPr sz="26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Present before humans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Evolved or adapted with other species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Ecologically stable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0" y="0"/>
            <a:ext cx="54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1491125" y="909000"/>
            <a:ext cx="2778900" cy="2622000"/>
          </a:xfrm>
          <a:prstGeom prst="flowChart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1679425" y="1466675"/>
            <a:ext cx="22524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Native </a:t>
            </a:r>
            <a:endParaRPr sz="26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Present before humans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Evolved or adapted with other species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Ecologically stable</a:t>
            </a:r>
            <a:endParaRPr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751300" y="190500"/>
            <a:ext cx="3238500" cy="32496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5266775" y="571500"/>
            <a:ext cx="20955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Nonnative </a:t>
            </a:r>
            <a:endParaRPr sz="22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Do not necessarily have a negative ecological impact</a:t>
            </a: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Introduced by humans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Not part of the native ecosystem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/>
        </p:nvSpPr>
        <p:spPr>
          <a:xfrm>
            <a:off x="0" y="0"/>
            <a:ext cx="54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9"/>
          <p:cNvSpPr/>
          <p:nvPr/>
        </p:nvSpPr>
        <p:spPr>
          <a:xfrm>
            <a:off x="1641750" y="905600"/>
            <a:ext cx="2778900" cy="2622000"/>
          </a:xfrm>
          <a:prstGeom prst="flowChart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94" name="Google Shape;94;p19"/>
          <p:cNvSpPr txBox="1"/>
          <p:nvPr/>
        </p:nvSpPr>
        <p:spPr>
          <a:xfrm>
            <a:off x="1837775" y="1400750"/>
            <a:ext cx="22524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Native </a:t>
            </a:r>
            <a:endParaRPr sz="2600" b="1" u="sng"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Present before humans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Evolved or adapted with other species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Ecologically stable</a:t>
            </a:r>
            <a:endParaRPr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4751300" y="190500"/>
            <a:ext cx="3238500" cy="32496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5322800" y="493075"/>
            <a:ext cx="20955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Nonnative</a:t>
            </a:r>
            <a:r>
              <a:rPr lang="en" sz="22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2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Do not necessarily have a negative ecological impact</a:t>
            </a:r>
            <a:endParaRPr sz="15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Introduced by humans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Not part of the native ecosystem</a:t>
            </a:r>
            <a:endParaRPr sz="16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4090175" y="1882600"/>
            <a:ext cx="4684200" cy="31713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5146425" y="2050050"/>
            <a:ext cx="2665500" cy="25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Introduced by humans</a:t>
            </a:r>
            <a:endParaRPr sz="15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Not part of the native ecosystem</a:t>
            </a:r>
            <a:endParaRPr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Well adapted to a wide range of conditions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Grow rapidly, spread easily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Strong competitors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No natural predators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Change the new environment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D9EEB"/>
                </a:solidFill>
                <a:latin typeface="Nunito"/>
                <a:ea typeface="Nunito"/>
                <a:cs typeface="Nunito"/>
                <a:sym typeface="Nunito"/>
              </a:rPr>
              <a:t>Ecologically unstable</a:t>
            </a:r>
            <a:endParaRPr sz="1000">
              <a:solidFill>
                <a:srgbClr val="6D9EE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" name="Google Shape;99;p19"/>
          <p:cNvSpPr txBox="1"/>
          <p:nvPr/>
        </p:nvSpPr>
        <p:spPr>
          <a:xfrm rot="-1963540">
            <a:off x="4232288" y="2414731"/>
            <a:ext cx="1512715" cy="554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6FA8DC"/>
                </a:solidFill>
                <a:latin typeface="Nunito"/>
                <a:ea typeface="Nunito"/>
                <a:cs typeface="Nunito"/>
                <a:sym typeface="Nunito"/>
              </a:rPr>
              <a:t>Invasive </a:t>
            </a:r>
            <a:endParaRPr sz="2400" b="1" u="sng">
              <a:solidFill>
                <a:srgbClr val="6FA8D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5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825" y="1866900"/>
            <a:ext cx="4092175" cy="29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0025" y="1866900"/>
            <a:ext cx="3933185" cy="29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246525" y="204600"/>
            <a:ext cx="8494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EDEDED"/>
                </a:solidFill>
              </a:rPr>
              <a:t>Why worry about aquatic invasive plants? </a:t>
            </a:r>
            <a:endParaRPr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336175" y="605125"/>
            <a:ext cx="43590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Invasive Species are harming Lake Tahoe</a:t>
            </a:r>
            <a:endParaRPr sz="4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6875" y="152400"/>
            <a:ext cx="308920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88400" y="47879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955</Words>
  <PresentationFormat>On-screen Show (16:9)</PresentationFormat>
  <Paragraphs>128</Paragraphs>
  <Slides>18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Nunito</vt:lpstr>
      <vt:lpstr>Simple Light</vt:lpstr>
      <vt:lpstr>Working Towards a Healthier Lake Starts TODAY!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Towards a Healthier Lake Starts TODAY!</dc:title>
  <cp:lastModifiedBy>Tanner Hart</cp:lastModifiedBy>
  <cp:revision>2</cp:revision>
  <dcterms:created xsi:type="dcterms:W3CDTF">2021-06-13T18:33:50Z</dcterms:created>
  <dcterms:modified xsi:type="dcterms:W3CDTF">2021-06-13T18:46:31Z</dcterms:modified>
</cp:coreProperties>
</file>