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Mazzio" initials="RM" lastIdx="9" clrIdx="0">
    <p:extLst>
      <p:ext uri="{19B8F6BF-5375-455C-9EA6-DF929625EA0E}">
        <p15:presenceInfo xmlns:p15="http://schemas.microsoft.com/office/powerpoint/2012/main" userId="6209ed7f11d281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2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6T08:27:03.578" idx="7">
    <p:pos x="10" y="10"/>
    <p:text>Speaker Notes: Enthusiasm! Introduce the Golden Eagle and pronounce its biological name. Emphasize that audience members can see these birds locally and their beauty.</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06T07:47:52.812" idx="5">
    <p:pos x="99" y="116"/>
    <p:text>Speaker Notes: Enthusiasm! Engage the audience by asking them questions about the "quick facts" - What does carnivore mean? Does 30 seem old for a bird? Who do you know that is six feet? Do you know anyone that is 7 feet?</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9-06T07:35:23.171" idx="3">
    <p:pos x="49" y="54"/>
    <p:text>Speaker Notes: Enthusiasm! When reading these slides, make sure the sound is up, and emphasize the similarities and differences between the Bald Eagle and Golden Eagle.</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9-06T08:37:28.617" idx="8">
    <p:pos x="10" y="10"/>
    <p:text>Speaker Notes: Enthusiasm! Note that Golden Eagles are readily seen in California.</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9-06T08:49:46.487" idx="9">
    <p:pos x="10" y="10"/>
    <p:text>Speaker Notes: Enthusiasm! Emphasize the connection Golden Eagles have with our natural environment and their value as a species. They are another link in the ecosystem chain!</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9-06T08:19:32.674" idx="6">
    <p:pos x="55" y="55"/>
    <p:text>Speaker Notes: Enthusiasm! Bald eagels and golden eagles are similar in many ways, emphasize the subtle and obvious differences. Ask the audience if they have seen either eagle, and where?</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9-05T18:09:21.908" idx="2">
    <p:pos x="54" y="48"/>
    <p:text>Speaker Notes: Enthusiasm! Also add information about iNaturalist as a resource for information about Golden Eagles collected from citizens like the listening audience!</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0F0F-DC4D-4A04-9BF8-1C8960620B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A94365-E99E-483B-AD53-FE9D51DC2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324CB8-E818-40DF-8C2C-FDF815C289F8}"/>
              </a:ext>
            </a:extLst>
          </p:cNvPr>
          <p:cNvSpPr>
            <a:spLocks noGrp="1"/>
          </p:cNvSpPr>
          <p:nvPr>
            <p:ph type="dt" sz="half" idx="10"/>
          </p:nvPr>
        </p:nvSpPr>
        <p:spPr/>
        <p:txBody>
          <a:bodyPr/>
          <a:lstStyle/>
          <a:p>
            <a:fld id="{55C5E580-DAC0-4A1A-9BB6-1F9533F0F80E}" type="datetimeFigureOut">
              <a:rPr lang="en-US" smtClean="0"/>
              <a:t>9/7/2021</a:t>
            </a:fld>
            <a:endParaRPr lang="en-US"/>
          </a:p>
        </p:txBody>
      </p:sp>
      <p:sp>
        <p:nvSpPr>
          <p:cNvPr id="5" name="Footer Placeholder 4">
            <a:extLst>
              <a:ext uri="{FF2B5EF4-FFF2-40B4-BE49-F238E27FC236}">
                <a16:creationId xmlns:a16="http://schemas.microsoft.com/office/drawing/2014/main" id="{1E8845F7-38DC-4D8B-8D20-B01CFD3797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CA045-19A5-44F5-AB9E-B45FA76EE5E1}"/>
              </a:ext>
            </a:extLst>
          </p:cNvPr>
          <p:cNvSpPr>
            <a:spLocks noGrp="1"/>
          </p:cNvSpPr>
          <p:nvPr>
            <p:ph type="sldNum" sz="quarter" idx="12"/>
          </p:nvPr>
        </p:nvSpPr>
        <p:spPr/>
        <p:txBody>
          <a:bodyPr/>
          <a:lstStyle/>
          <a:p>
            <a:fld id="{018A6037-E927-4788-85EF-7786E41BB9D2}" type="slidenum">
              <a:rPr lang="en-US" smtClean="0"/>
              <a:t>‹#›</a:t>
            </a:fld>
            <a:endParaRPr lang="en-US"/>
          </a:p>
        </p:txBody>
      </p:sp>
    </p:spTree>
    <p:extLst>
      <p:ext uri="{BB962C8B-B14F-4D97-AF65-F5344CB8AC3E}">
        <p14:creationId xmlns:p14="http://schemas.microsoft.com/office/powerpoint/2010/main" val="387417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EB7D-C8BA-4B8F-B151-1430665DDC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CB9C62-627B-4784-A1F1-D1D8A0783A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4FE9F-995F-46D9-ABCE-4DC16AB508EA}"/>
              </a:ext>
            </a:extLst>
          </p:cNvPr>
          <p:cNvSpPr>
            <a:spLocks noGrp="1"/>
          </p:cNvSpPr>
          <p:nvPr>
            <p:ph type="dt" sz="half" idx="10"/>
          </p:nvPr>
        </p:nvSpPr>
        <p:spPr/>
        <p:txBody>
          <a:bodyPr/>
          <a:lstStyle/>
          <a:p>
            <a:fld id="{55C5E580-DAC0-4A1A-9BB6-1F9533F0F80E}" type="datetimeFigureOut">
              <a:rPr lang="en-US" smtClean="0"/>
              <a:t>9/7/2021</a:t>
            </a:fld>
            <a:endParaRPr lang="en-US"/>
          </a:p>
        </p:txBody>
      </p:sp>
      <p:sp>
        <p:nvSpPr>
          <p:cNvPr id="5" name="Footer Placeholder 4">
            <a:extLst>
              <a:ext uri="{FF2B5EF4-FFF2-40B4-BE49-F238E27FC236}">
                <a16:creationId xmlns:a16="http://schemas.microsoft.com/office/drawing/2014/main" id="{AC0E1DF6-2AA3-44A1-B3C9-41EE3BDC4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C542B-F1C2-4BAB-B428-1104034833AC}"/>
              </a:ext>
            </a:extLst>
          </p:cNvPr>
          <p:cNvSpPr>
            <a:spLocks noGrp="1"/>
          </p:cNvSpPr>
          <p:nvPr>
            <p:ph type="sldNum" sz="quarter" idx="12"/>
          </p:nvPr>
        </p:nvSpPr>
        <p:spPr/>
        <p:txBody>
          <a:bodyPr/>
          <a:lstStyle/>
          <a:p>
            <a:fld id="{018A6037-E927-4788-85EF-7786E41BB9D2}" type="slidenum">
              <a:rPr lang="en-US" smtClean="0"/>
              <a:t>‹#›</a:t>
            </a:fld>
            <a:endParaRPr lang="en-US"/>
          </a:p>
        </p:txBody>
      </p:sp>
    </p:spTree>
    <p:extLst>
      <p:ext uri="{BB962C8B-B14F-4D97-AF65-F5344CB8AC3E}">
        <p14:creationId xmlns:p14="http://schemas.microsoft.com/office/powerpoint/2010/main" val="377222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517029-B9F7-46E8-AB4B-6AAE31A14F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2531C1-2F32-424C-8FA2-3427F5BFEB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00C65-AA1C-4776-B57C-D14663602164}"/>
              </a:ext>
            </a:extLst>
          </p:cNvPr>
          <p:cNvSpPr>
            <a:spLocks noGrp="1"/>
          </p:cNvSpPr>
          <p:nvPr>
            <p:ph type="dt" sz="half" idx="10"/>
          </p:nvPr>
        </p:nvSpPr>
        <p:spPr/>
        <p:txBody>
          <a:bodyPr/>
          <a:lstStyle/>
          <a:p>
            <a:fld id="{55C5E580-DAC0-4A1A-9BB6-1F9533F0F80E}" type="datetimeFigureOut">
              <a:rPr lang="en-US" smtClean="0"/>
              <a:t>9/7/2021</a:t>
            </a:fld>
            <a:endParaRPr lang="en-US"/>
          </a:p>
        </p:txBody>
      </p:sp>
      <p:sp>
        <p:nvSpPr>
          <p:cNvPr id="5" name="Footer Placeholder 4">
            <a:extLst>
              <a:ext uri="{FF2B5EF4-FFF2-40B4-BE49-F238E27FC236}">
                <a16:creationId xmlns:a16="http://schemas.microsoft.com/office/drawing/2014/main" id="{C57576EF-DEF8-446B-B48F-F614E1FCD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7806D-0313-4106-A205-EA10AD2A55C5}"/>
              </a:ext>
            </a:extLst>
          </p:cNvPr>
          <p:cNvSpPr>
            <a:spLocks noGrp="1"/>
          </p:cNvSpPr>
          <p:nvPr>
            <p:ph type="sldNum" sz="quarter" idx="12"/>
          </p:nvPr>
        </p:nvSpPr>
        <p:spPr/>
        <p:txBody>
          <a:bodyPr/>
          <a:lstStyle/>
          <a:p>
            <a:fld id="{018A6037-E927-4788-85EF-7786E41BB9D2}" type="slidenum">
              <a:rPr lang="en-US" smtClean="0"/>
              <a:t>‹#›</a:t>
            </a:fld>
            <a:endParaRPr lang="en-US"/>
          </a:p>
        </p:txBody>
      </p:sp>
    </p:spTree>
    <p:extLst>
      <p:ext uri="{BB962C8B-B14F-4D97-AF65-F5344CB8AC3E}">
        <p14:creationId xmlns:p14="http://schemas.microsoft.com/office/powerpoint/2010/main" val="261696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CAA5-AA2A-4D04-8B26-462162A4A4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A15D83-A6F7-49C8-9A65-840878CE6E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FBD29-0C30-4E08-A3E9-70DC01A5DA5F}"/>
              </a:ext>
            </a:extLst>
          </p:cNvPr>
          <p:cNvSpPr>
            <a:spLocks noGrp="1"/>
          </p:cNvSpPr>
          <p:nvPr>
            <p:ph type="dt" sz="half" idx="10"/>
          </p:nvPr>
        </p:nvSpPr>
        <p:spPr/>
        <p:txBody>
          <a:bodyPr/>
          <a:lstStyle/>
          <a:p>
            <a:fld id="{55C5E580-DAC0-4A1A-9BB6-1F9533F0F80E}" type="datetimeFigureOut">
              <a:rPr lang="en-US" smtClean="0"/>
              <a:t>9/7/2021</a:t>
            </a:fld>
            <a:endParaRPr lang="en-US"/>
          </a:p>
        </p:txBody>
      </p:sp>
      <p:sp>
        <p:nvSpPr>
          <p:cNvPr id="5" name="Footer Placeholder 4">
            <a:extLst>
              <a:ext uri="{FF2B5EF4-FFF2-40B4-BE49-F238E27FC236}">
                <a16:creationId xmlns:a16="http://schemas.microsoft.com/office/drawing/2014/main" id="{DDF1451B-B3CD-4EA0-B8E6-92281CD5B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721F2-611D-4134-997A-9F01BEBE39CA}"/>
              </a:ext>
            </a:extLst>
          </p:cNvPr>
          <p:cNvSpPr>
            <a:spLocks noGrp="1"/>
          </p:cNvSpPr>
          <p:nvPr>
            <p:ph type="sldNum" sz="quarter" idx="12"/>
          </p:nvPr>
        </p:nvSpPr>
        <p:spPr/>
        <p:txBody>
          <a:bodyPr/>
          <a:lstStyle/>
          <a:p>
            <a:fld id="{018A6037-E927-4788-85EF-7786E41BB9D2}" type="slidenum">
              <a:rPr lang="en-US" smtClean="0"/>
              <a:t>‹#›</a:t>
            </a:fld>
            <a:endParaRPr lang="en-US"/>
          </a:p>
        </p:txBody>
      </p:sp>
    </p:spTree>
    <p:extLst>
      <p:ext uri="{BB962C8B-B14F-4D97-AF65-F5344CB8AC3E}">
        <p14:creationId xmlns:p14="http://schemas.microsoft.com/office/powerpoint/2010/main" val="283903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F5FB-9959-4F3F-9A81-45C8699388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6CB703-6312-4B74-B68D-B6B597B0F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0BAE5-CD46-44DA-8A8C-E1FCF30E2CAC}"/>
              </a:ext>
            </a:extLst>
          </p:cNvPr>
          <p:cNvSpPr>
            <a:spLocks noGrp="1"/>
          </p:cNvSpPr>
          <p:nvPr>
            <p:ph type="dt" sz="half" idx="10"/>
          </p:nvPr>
        </p:nvSpPr>
        <p:spPr/>
        <p:txBody>
          <a:bodyPr/>
          <a:lstStyle/>
          <a:p>
            <a:fld id="{55C5E580-DAC0-4A1A-9BB6-1F9533F0F80E}" type="datetimeFigureOut">
              <a:rPr lang="en-US" smtClean="0"/>
              <a:t>9/7/2021</a:t>
            </a:fld>
            <a:endParaRPr lang="en-US"/>
          </a:p>
        </p:txBody>
      </p:sp>
      <p:sp>
        <p:nvSpPr>
          <p:cNvPr id="5" name="Footer Placeholder 4">
            <a:extLst>
              <a:ext uri="{FF2B5EF4-FFF2-40B4-BE49-F238E27FC236}">
                <a16:creationId xmlns:a16="http://schemas.microsoft.com/office/drawing/2014/main" id="{1D5859A3-3C98-4E0B-84A9-4CA6CFD69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B2FCC-DBAD-4947-A985-374995A7D70F}"/>
              </a:ext>
            </a:extLst>
          </p:cNvPr>
          <p:cNvSpPr>
            <a:spLocks noGrp="1"/>
          </p:cNvSpPr>
          <p:nvPr>
            <p:ph type="sldNum" sz="quarter" idx="12"/>
          </p:nvPr>
        </p:nvSpPr>
        <p:spPr/>
        <p:txBody>
          <a:bodyPr/>
          <a:lstStyle/>
          <a:p>
            <a:fld id="{018A6037-E927-4788-85EF-7786E41BB9D2}" type="slidenum">
              <a:rPr lang="en-US" smtClean="0"/>
              <a:t>‹#›</a:t>
            </a:fld>
            <a:endParaRPr lang="en-US"/>
          </a:p>
        </p:txBody>
      </p:sp>
    </p:spTree>
    <p:extLst>
      <p:ext uri="{BB962C8B-B14F-4D97-AF65-F5344CB8AC3E}">
        <p14:creationId xmlns:p14="http://schemas.microsoft.com/office/powerpoint/2010/main" val="148995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0351B-983A-4050-B99C-9E4816795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B961A-322E-48A4-B74A-C9442C56B6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89AB7D-408A-4C2F-8A17-80B9B42840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CE6D66-1D1F-43A7-8097-F7313D51781C}"/>
              </a:ext>
            </a:extLst>
          </p:cNvPr>
          <p:cNvSpPr>
            <a:spLocks noGrp="1"/>
          </p:cNvSpPr>
          <p:nvPr>
            <p:ph type="dt" sz="half" idx="10"/>
          </p:nvPr>
        </p:nvSpPr>
        <p:spPr/>
        <p:txBody>
          <a:bodyPr/>
          <a:lstStyle/>
          <a:p>
            <a:fld id="{55C5E580-DAC0-4A1A-9BB6-1F9533F0F80E}" type="datetimeFigureOut">
              <a:rPr lang="en-US" smtClean="0"/>
              <a:t>9/7/2021</a:t>
            </a:fld>
            <a:endParaRPr lang="en-US"/>
          </a:p>
        </p:txBody>
      </p:sp>
      <p:sp>
        <p:nvSpPr>
          <p:cNvPr id="6" name="Footer Placeholder 5">
            <a:extLst>
              <a:ext uri="{FF2B5EF4-FFF2-40B4-BE49-F238E27FC236}">
                <a16:creationId xmlns:a16="http://schemas.microsoft.com/office/drawing/2014/main" id="{64AC9587-FEBB-4EDE-844A-C1195E6AF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78C9A4-B5BA-4EBB-BC87-C9776CF0E360}"/>
              </a:ext>
            </a:extLst>
          </p:cNvPr>
          <p:cNvSpPr>
            <a:spLocks noGrp="1"/>
          </p:cNvSpPr>
          <p:nvPr>
            <p:ph type="sldNum" sz="quarter" idx="12"/>
          </p:nvPr>
        </p:nvSpPr>
        <p:spPr/>
        <p:txBody>
          <a:bodyPr/>
          <a:lstStyle/>
          <a:p>
            <a:fld id="{018A6037-E927-4788-85EF-7786E41BB9D2}" type="slidenum">
              <a:rPr lang="en-US" smtClean="0"/>
              <a:t>‹#›</a:t>
            </a:fld>
            <a:endParaRPr lang="en-US"/>
          </a:p>
        </p:txBody>
      </p:sp>
    </p:spTree>
    <p:extLst>
      <p:ext uri="{BB962C8B-B14F-4D97-AF65-F5344CB8AC3E}">
        <p14:creationId xmlns:p14="http://schemas.microsoft.com/office/powerpoint/2010/main" val="83046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924DA-7B3C-4BCE-B239-9E69E9A004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A2ED08-3C6E-4AF8-B2B0-C0FBFF6580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229E67-B04D-4A2A-845C-3336D3A405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44D5A6-047B-4C3E-A248-9B0EE5AD4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3778F4-4FC8-41F8-B9EA-874A8FD2AD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23DA7F-C02C-43B1-8383-405BE6619CB8}"/>
              </a:ext>
            </a:extLst>
          </p:cNvPr>
          <p:cNvSpPr>
            <a:spLocks noGrp="1"/>
          </p:cNvSpPr>
          <p:nvPr>
            <p:ph type="dt" sz="half" idx="10"/>
          </p:nvPr>
        </p:nvSpPr>
        <p:spPr/>
        <p:txBody>
          <a:bodyPr/>
          <a:lstStyle/>
          <a:p>
            <a:fld id="{55C5E580-DAC0-4A1A-9BB6-1F9533F0F80E}" type="datetimeFigureOut">
              <a:rPr lang="en-US" smtClean="0"/>
              <a:t>9/7/2021</a:t>
            </a:fld>
            <a:endParaRPr lang="en-US"/>
          </a:p>
        </p:txBody>
      </p:sp>
      <p:sp>
        <p:nvSpPr>
          <p:cNvPr id="8" name="Footer Placeholder 7">
            <a:extLst>
              <a:ext uri="{FF2B5EF4-FFF2-40B4-BE49-F238E27FC236}">
                <a16:creationId xmlns:a16="http://schemas.microsoft.com/office/drawing/2014/main" id="{FB3AF857-7C8C-41DC-B541-B9D87E3BD4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B803D6-4997-4611-8F2D-6525CEC98134}"/>
              </a:ext>
            </a:extLst>
          </p:cNvPr>
          <p:cNvSpPr>
            <a:spLocks noGrp="1"/>
          </p:cNvSpPr>
          <p:nvPr>
            <p:ph type="sldNum" sz="quarter" idx="12"/>
          </p:nvPr>
        </p:nvSpPr>
        <p:spPr/>
        <p:txBody>
          <a:bodyPr/>
          <a:lstStyle/>
          <a:p>
            <a:fld id="{018A6037-E927-4788-85EF-7786E41BB9D2}" type="slidenum">
              <a:rPr lang="en-US" smtClean="0"/>
              <a:t>‹#›</a:t>
            </a:fld>
            <a:endParaRPr lang="en-US"/>
          </a:p>
        </p:txBody>
      </p:sp>
    </p:spTree>
    <p:extLst>
      <p:ext uri="{BB962C8B-B14F-4D97-AF65-F5344CB8AC3E}">
        <p14:creationId xmlns:p14="http://schemas.microsoft.com/office/powerpoint/2010/main" val="24082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53A3-E199-4988-AD97-8E0F5D4831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574A25-D53D-4306-99A6-E6A1EED9D0CF}"/>
              </a:ext>
            </a:extLst>
          </p:cNvPr>
          <p:cNvSpPr>
            <a:spLocks noGrp="1"/>
          </p:cNvSpPr>
          <p:nvPr>
            <p:ph type="dt" sz="half" idx="10"/>
          </p:nvPr>
        </p:nvSpPr>
        <p:spPr/>
        <p:txBody>
          <a:bodyPr/>
          <a:lstStyle/>
          <a:p>
            <a:fld id="{55C5E580-DAC0-4A1A-9BB6-1F9533F0F80E}" type="datetimeFigureOut">
              <a:rPr lang="en-US" smtClean="0"/>
              <a:t>9/7/2021</a:t>
            </a:fld>
            <a:endParaRPr lang="en-US"/>
          </a:p>
        </p:txBody>
      </p:sp>
      <p:sp>
        <p:nvSpPr>
          <p:cNvPr id="4" name="Footer Placeholder 3">
            <a:extLst>
              <a:ext uri="{FF2B5EF4-FFF2-40B4-BE49-F238E27FC236}">
                <a16:creationId xmlns:a16="http://schemas.microsoft.com/office/drawing/2014/main" id="{9FDD0414-1442-455D-8B70-5F4C9DE049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1464E0-80AF-49C1-9EFF-22875D2EAC3D}"/>
              </a:ext>
            </a:extLst>
          </p:cNvPr>
          <p:cNvSpPr>
            <a:spLocks noGrp="1"/>
          </p:cNvSpPr>
          <p:nvPr>
            <p:ph type="sldNum" sz="quarter" idx="12"/>
          </p:nvPr>
        </p:nvSpPr>
        <p:spPr/>
        <p:txBody>
          <a:bodyPr/>
          <a:lstStyle/>
          <a:p>
            <a:fld id="{018A6037-E927-4788-85EF-7786E41BB9D2}" type="slidenum">
              <a:rPr lang="en-US" smtClean="0"/>
              <a:t>‹#›</a:t>
            </a:fld>
            <a:endParaRPr lang="en-US"/>
          </a:p>
        </p:txBody>
      </p:sp>
    </p:spTree>
    <p:extLst>
      <p:ext uri="{BB962C8B-B14F-4D97-AF65-F5344CB8AC3E}">
        <p14:creationId xmlns:p14="http://schemas.microsoft.com/office/powerpoint/2010/main" val="366645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DDC95D-BEE0-4DC4-82FC-D9F9ED845575}"/>
              </a:ext>
            </a:extLst>
          </p:cNvPr>
          <p:cNvSpPr>
            <a:spLocks noGrp="1"/>
          </p:cNvSpPr>
          <p:nvPr>
            <p:ph type="dt" sz="half" idx="10"/>
          </p:nvPr>
        </p:nvSpPr>
        <p:spPr/>
        <p:txBody>
          <a:bodyPr/>
          <a:lstStyle/>
          <a:p>
            <a:fld id="{55C5E580-DAC0-4A1A-9BB6-1F9533F0F80E}" type="datetimeFigureOut">
              <a:rPr lang="en-US" smtClean="0"/>
              <a:t>9/7/2021</a:t>
            </a:fld>
            <a:endParaRPr lang="en-US"/>
          </a:p>
        </p:txBody>
      </p:sp>
      <p:sp>
        <p:nvSpPr>
          <p:cNvPr id="3" name="Footer Placeholder 2">
            <a:extLst>
              <a:ext uri="{FF2B5EF4-FFF2-40B4-BE49-F238E27FC236}">
                <a16:creationId xmlns:a16="http://schemas.microsoft.com/office/drawing/2014/main" id="{571800E6-AA33-4200-A10A-5EDCD4B225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1305BA-7925-4F66-B255-816CA5448EE2}"/>
              </a:ext>
            </a:extLst>
          </p:cNvPr>
          <p:cNvSpPr>
            <a:spLocks noGrp="1"/>
          </p:cNvSpPr>
          <p:nvPr>
            <p:ph type="sldNum" sz="quarter" idx="12"/>
          </p:nvPr>
        </p:nvSpPr>
        <p:spPr/>
        <p:txBody>
          <a:bodyPr/>
          <a:lstStyle/>
          <a:p>
            <a:fld id="{018A6037-E927-4788-85EF-7786E41BB9D2}" type="slidenum">
              <a:rPr lang="en-US" smtClean="0"/>
              <a:t>‹#›</a:t>
            </a:fld>
            <a:endParaRPr lang="en-US"/>
          </a:p>
        </p:txBody>
      </p:sp>
    </p:spTree>
    <p:extLst>
      <p:ext uri="{BB962C8B-B14F-4D97-AF65-F5344CB8AC3E}">
        <p14:creationId xmlns:p14="http://schemas.microsoft.com/office/powerpoint/2010/main" val="260885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F61E-F78D-4CEC-A808-87D70EA47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AE5F8D-F4DB-4F40-B4A2-4C549F62C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2693B6-AA49-4CC0-851A-DBCF7987E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664B95-D2CA-4DE3-A713-70E531D8598D}"/>
              </a:ext>
            </a:extLst>
          </p:cNvPr>
          <p:cNvSpPr>
            <a:spLocks noGrp="1"/>
          </p:cNvSpPr>
          <p:nvPr>
            <p:ph type="dt" sz="half" idx="10"/>
          </p:nvPr>
        </p:nvSpPr>
        <p:spPr/>
        <p:txBody>
          <a:bodyPr/>
          <a:lstStyle/>
          <a:p>
            <a:fld id="{55C5E580-DAC0-4A1A-9BB6-1F9533F0F80E}" type="datetimeFigureOut">
              <a:rPr lang="en-US" smtClean="0"/>
              <a:t>9/7/2021</a:t>
            </a:fld>
            <a:endParaRPr lang="en-US"/>
          </a:p>
        </p:txBody>
      </p:sp>
      <p:sp>
        <p:nvSpPr>
          <p:cNvPr id="6" name="Footer Placeholder 5">
            <a:extLst>
              <a:ext uri="{FF2B5EF4-FFF2-40B4-BE49-F238E27FC236}">
                <a16:creationId xmlns:a16="http://schemas.microsoft.com/office/drawing/2014/main" id="{15E96F3C-1A48-4B2B-8AF3-C98AF2B22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65B12-7801-4C5D-91D0-1A438E6051D7}"/>
              </a:ext>
            </a:extLst>
          </p:cNvPr>
          <p:cNvSpPr>
            <a:spLocks noGrp="1"/>
          </p:cNvSpPr>
          <p:nvPr>
            <p:ph type="sldNum" sz="quarter" idx="12"/>
          </p:nvPr>
        </p:nvSpPr>
        <p:spPr/>
        <p:txBody>
          <a:bodyPr/>
          <a:lstStyle/>
          <a:p>
            <a:fld id="{018A6037-E927-4788-85EF-7786E41BB9D2}" type="slidenum">
              <a:rPr lang="en-US" smtClean="0"/>
              <a:t>‹#›</a:t>
            </a:fld>
            <a:endParaRPr lang="en-US"/>
          </a:p>
        </p:txBody>
      </p:sp>
    </p:spTree>
    <p:extLst>
      <p:ext uri="{BB962C8B-B14F-4D97-AF65-F5344CB8AC3E}">
        <p14:creationId xmlns:p14="http://schemas.microsoft.com/office/powerpoint/2010/main" val="226256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49C7-E654-49C3-9ED9-94E0ADADD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463ED0-EC8D-4A02-8F3A-65D6C6ED3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FEB3C7-E75C-41B9-B7F7-3897F21D4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53474-6CAC-44DF-B1E7-547AE176FE15}"/>
              </a:ext>
            </a:extLst>
          </p:cNvPr>
          <p:cNvSpPr>
            <a:spLocks noGrp="1"/>
          </p:cNvSpPr>
          <p:nvPr>
            <p:ph type="dt" sz="half" idx="10"/>
          </p:nvPr>
        </p:nvSpPr>
        <p:spPr/>
        <p:txBody>
          <a:bodyPr/>
          <a:lstStyle/>
          <a:p>
            <a:fld id="{55C5E580-DAC0-4A1A-9BB6-1F9533F0F80E}" type="datetimeFigureOut">
              <a:rPr lang="en-US" smtClean="0"/>
              <a:t>9/7/2021</a:t>
            </a:fld>
            <a:endParaRPr lang="en-US"/>
          </a:p>
        </p:txBody>
      </p:sp>
      <p:sp>
        <p:nvSpPr>
          <p:cNvPr id="6" name="Footer Placeholder 5">
            <a:extLst>
              <a:ext uri="{FF2B5EF4-FFF2-40B4-BE49-F238E27FC236}">
                <a16:creationId xmlns:a16="http://schemas.microsoft.com/office/drawing/2014/main" id="{0DF2F5B1-DDB8-4761-96A8-3CDD6B631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EAAFF6-CA54-4F3C-954E-01F9FD541FCE}"/>
              </a:ext>
            </a:extLst>
          </p:cNvPr>
          <p:cNvSpPr>
            <a:spLocks noGrp="1"/>
          </p:cNvSpPr>
          <p:nvPr>
            <p:ph type="sldNum" sz="quarter" idx="12"/>
          </p:nvPr>
        </p:nvSpPr>
        <p:spPr/>
        <p:txBody>
          <a:bodyPr/>
          <a:lstStyle/>
          <a:p>
            <a:fld id="{018A6037-E927-4788-85EF-7786E41BB9D2}" type="slidenum">
              <a:rPr lang="en-US" smtClean="0"/>
              <a:t>‹#›</a:t>
            </a:fld>
            <a:endParaRPr lang="en-US"/>
          </a:p>
        </p:txBody>
      </p:sp>
    </p:spTree>
    <p:extLst>
      <p:ext uri="{BB962C8B-B14F-4D97-AF65-F5344CB8AC3E}">
        <p14:creationId xmlns:p14="http://schemas.microsoft.com/office/powerpoint/2010/main" val="88466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8AE2F-88F1-4183-95B9-403475FB7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FA175F-1345-4669-9673-B1586EA715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CE079-1B0E-4F76-BB27-48E2C6BF9F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5E580-DAC0-4A1A-9BB6-1F9533F0F80E}" type="datetimeFigureOut">
              <a:rPr lang="en-US" smtClean="0"/>
              <a:t>9/7/2021</a:t>
            </a:fld>
            <a:endParaRPr lang="en-US"/>
          </a:p>
        </p:txBody>
      </p:sp>
      <p:sp>
        <p:nvSpPr>
          <p:cNvPr id="5" name="Footer Placeholder 4">
            <a:extLst>
              <a:ext uri="{FF2B5EF4-FFF2-40B4-BE49-F238E27FC236}">
                <a16:creationId xmlns:a16="http://schemas.microsoft.com/office/drawing/2014/main" id="{71E37EC9-8C4D-4FF9-966B-5ED21E74C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A22A74-79EE-4E7C-AE63-596B6611E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A6037-E927-4788-85EF-7786E41BB9D2}" type="slidenum">
              <a:rPr lang="en-US" smtClean="0"/>
              <a:t>‹#›</a:t>
            </a:fld>
            <a:endParaRPr lang="en-US"/>
          </a:p>
        </p:txBody>
      </p:sp>
    </p:spTree>
    <p:extLst>
      <p:ext uri="{BB962C8B-B14F-4D97-AF65-F5344CB8AC3E}">
        <p14:creationId xmlns:p14="http://schemas.microsoft.com/office/powerpoint/2010/main" val="1999203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comments" Target="../comments/comment3.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goldeneaglecam.org/" TargetMode="External"/><Relationship Id="rId2" Type="http://schemas.openxmlformats.org/officeDocument/2006/relationships/slideLayout" Target="../slideLayouts/slideLayout9.xml"/><Relationship Id="rId1" Type="http://schemas.openxmlformats.org/officeDocument/2006/relationships/video" Target="https://www.youtube.com/embed/8k8JNmVnYOs?feature=oembed" TargetMode="External"/><Relationship Id="rId5" Type="http://schemas.openxmlformats.org/officeDocument/2006/relationships/comments" Target="../comments/commen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F999-CA79-4DC8-ACF8-22D9B2873383}"/>
              </a:ext>
            </a:extLst>
          </p:cNvPr>
          <p:cNvSpPr>
            <a:spLocks noGrp="1"/>
          </p:cNvSpPr>
          <p:nvPr>
            <p:ph type="ctrTitle"/>
          </p:nvPr>
        </p:nvSpPr>
        <p:spPr>
          <a:xfrm>
            <a:off x="1524000" y="188913"/>
            <a:ext cx="9144000" cy="1049337"/>
          </a:xfrm>
        </p:spPr>
        <p:txBody>
          <a:bodyPr/>
          <a:lstStyle/>
          <a:p>
            <a:endParaRPr lang="en-US" dirty="0"/>
          </a:p>
        </p:txBody>
      </p:sp>
      <p:sp>
        <p:nvSpPr>
          <p:cNvPr id="3" name="Subtitle 2">
            <a:extLst>
              <a:ext uri="{FF2B5EF4-FFF2-40B4-BE49-F238E27FC236}">
                <a16:creationId xmlns:a16="http://schemas.microsoft.com/office/drawing/2014/main" id="{F10CE814-2A20-4E52-9003-550818B2219F}"/>
              </a:ext>
            </a:extLst>
          </p:cNvPr>
          <p:cNvSpPr>
            <a:spLocks noGrp="1"/>
          </p:cNvSpPr>
          <p:nvPr>
            <p:ph type="subTitle" idx="1"/>
          </p:nvPr>
        </p:nvSpPr>
        <p:spPr/>
        <p:txBody>
          <a:bodyPr/>
          <a:lstStyle/>
          <a:p>
            <a:endParaRPr lang="en-US"/>
          </a:p>
        </p:txBody>
      </p:sp>
      <p:pic>
        <p:nvPicPr>
          <p:cNvPr id="11" name="Picture 10" descr="A picture containing bird, bird of prey, sky, outdoor&#10;&#10;Description automatically generated">
            <a:extLst>
              <a:ext uri="{FF2B5EF4-FFF2-40B4-BE49-F238E27FC236}">
                <a16:creationId xmlns:a16="http://schemas.microsoft.com/office/drawing/2014/main" id="{CA4613A2-6E7F-49AB-ACB4-128A8D1F6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695" y="0"/>
            <a:ext cx="9576610" cy="6858000"/>
          </a:xfrm>
          <a:prstGeom prst="rect">
            <a:avLst/>
          </a:prstGeom>
        </p:spPr>
      </p:pic>
    </p:spTree>
    <p:extLst>
      <p:ext uri="{BB962C8B-B14F-4D97-AF65-F5344CB8AC3E}">
        <p14:creationId xmlns:p14="http://schemas.microsoft.com/office/powerpoint/2010/main" val="118304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57EF-157F-4F1A-9283-F73ED0BEFA59}"/>
              </a:ext>
            </a:extLst>
          </p:cNvPr>
          <p:cNvSpPr>
            <a:spLocks noGrp="1"/>
          </p:cNvSpPr>
          <p:nvPr>
            <p:ph type="title"/>
          </p:nvPr>
        </p:nvSpPr>
        <p:spPr>
          <a:xfrm>
            <a:off x="1186543" y="458379"/>
            <a:ext cx="3472543" cy="1325563"/>
          </a:xfrm>
        </p:spPr>
        <p:txBody>
          <a:bodyPr/>
          <a:lstStyle/>
          <a:p>
            <a:r>
              <a:rPr lang="en-US" b="1" dirty="0"/>
              <a:t>Golden Eagle: Quick Facts</a:t>
            </a:r>
          </a:p>
        </p:txBody>
      </p:sp>
      <p:pic>
        <p:nvPicPr>
          <p:cNvPr id="5" name="Content Placeholder 4" descr="A picture containing tree, outdoor, bird, bird of prey&#10;&#10;Description automatically generated">
            <a:extLst>
              <a:ext uri="{FF2B5EF4-FFF2-40B4-BE49-F238E27FC236}">
                <a16:creationId xmlns:a16="http://schemas.microsoft.com/office/drawing/2014/main" id="{B8B0FDD4-4F13-46A3-80BA-C62632C9C7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950" y="1983062"/>
            <a:ext cx="5065032" cy="3376688"/>
          </a:xfrm>
        </p:spPr>
      </p:pic>
      <p:sp>
        <p:nvSpPr>
          <p:cNvPr id="8" name="TextBox 7">
            <a:extLst>
              <a:ext uri="{FF2B5EF4-FFF2-40B4-BE49-F238E27FC236}">
                <a16:creationId xmlns:a16="http://schemas.microsoft.com/office/drawing/2014/main" id="{B307A292-66C3-47A3-9C77-390CF303B029}"/>
              </a:ext>
            </a:extLst>
          </p:cNvPr>
          <p:cNvSpPr txBox="1"/>
          <p:nvPr/>
        </p:nvSpPr>
        <p:spPr>
          <a:xfrm>
            <a:off x="5782491" y="566057"/>
            <a:ext cx="4702629" cy="5632311"/>
          </a:xfrm>
          <a:prstGeom prst="rect">
            <a:avLst/>
          </a:prstGeom>
          <a:noFill/>
        </p:spPr>
        <p:txBody>
          <a:bodyPr wrap="square" rtlCol="0">
            <a:spAutoFit/>
          </a:bodyPr>
          <a:lstStyle/>
          <a:p>
            <a:r>
              <a:rPr lang="en-US" sz="2400" b="1" dirty="0"/>
              <a:t>Golden Eagle Stats:</a:t>
            </a:r>
          </a:p>
          <a:p>
            <a:endParaRPr lang="en-US" sz="2400" b="1" dirty="0"/>
          </a:p>
          <a:p>
            <a:pPr marL="285750" indent="-285750">
              <a:buFont typeface="Arial" panose="020B0604020202020204" pitchFamily="34" charset="0"/>
              <a:buChar char="•"/>
            </a:pPr>
            <a:r>
              <a:rPr lang="en-US" sz="2400" b="1" dirty="0"/>
              <a:t>Golden Eagles can live for 30 years</a:t>
            </a:r>
          </a:p>
          <a:p>
            <a:pPr marL="285750" indent="-285750">
              <a:buFont typeface="Arial" panose="020B0604020202020204" pitchFamily="34" charset="0"/>
              <a:buChar char="•"/>
            </a:pPr>
            <a:r>
              <a:rPr lang="en-US" sz="2400" b="1" dirty="0"/>
              <a:t>Golden Eagles are carnivores </a:t>
            </a:r>
          </a:p>
          <a:p>
            <a:pPr marL="285750" indent="-285750">
              <a:buFont typeface="Arial" panose="020B0604020202020204" pitchFamily="34" charset="0"/>
              <a:buChar char="•"/>
            </a:pPr>
            <a:r>
              <a:rPr lang="en-US" sz="2400" b="1" dirty="0"/>
              <a:t>Wingspan 6-7 ½ feet, fifth largest among bird species</a:t>
            </a:r>
          </a:p>
          <a:p>
            <a:pPr marL="285750" indent="-285750">
              <a:buFont typeface="Arial" panose="020B0604020202020204" pitchFamily="34" charset="0"/>
              <a:buChar char="•"/>
            </a:pPr>
            <a:r>
              <a:rPr lang="en-US" sz="2400" b="1" dirty="0"/>
              <a:t>They can weigh 6-15 </a:t>
            </a:r>
            <a:r>
              <a:rPr lang="en-US" sz="2400" b="1" dirty="0" err="1"/>
              <a:t>lbs</a:t>
            </a:r>
            <a:endParaRPr lang="en-US" sz="2400" b="1" dirty="0"/>
          </a:p>
          <a:p>
            <a:pPr marL="285750" indent="-285750">
              <a:buFont typeface="Arial" panose="020B0604020202020204" pitchFamily="34" charset="0"/>
              <a:buChar char="•"/>
            </a:pPr>
            <a:r>
              <a:rPr lang="en-US" sz="2400" b="1" dirty="0"/>
              <a:t>They are North America’s largest bird of prey</a:t>
            </a:r>
          </a:p>
          <a:p>
            <a:pPr marL="285750" indent="-285750">
              <a:buFont typeface="Arial" panose="020B0604020202020204" pitchFamily="34" charset="0"/>
              <a:buChar char="•"/>
            </a:pPr>
            <a:r>
              <a:rPr lang="en-US" sz="2400" b="1" dirty="0"/>
              <a:t>They are the national bird of Mexico</a:t>
            </a:r>
          </a:p>
          <a:p>
            <a:pPr marL="285750" indent="-285750">
              <a:buFont typeface="Arial" panose="020B0604020202020204" pitchFamily="34" charset="0"/>
              <a:buChar char="•"/>
            </a:pPr>
            <a:r>
              <a:rPr lang="en-US" sz="2400" b="1" dirty="0"/>
              <a:t>Female Golden Eagles are larger than male Golden Eagles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97269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FBE5-8B4B-46A1-A0F5-AF0C30BB56BF}"/>
              </a:ext>
            </a:extLst>
          </p:cNvPr>
          <p:cNvSpPr>
            <a:spLocks noGrp="1"/>
          </p:cNvSpPr>
          <p:nvPr>
            <p:ph type="title"/>
          </p:nvPr>
        </p:nvSpPr>
        <p:spPr/>
        <p:txBody>
          <a:bodyPr>
            <a:normAutofit/>
          </a:bodyPr>
          <a:lstStyle/>
          <a:p>
            <a:pPr algn="ctr"/>
            <a:r>
              <a:rPr lang="en-US" sz="3600" b="1" dirty="0"/>
              <a:t>Golden Eagle </a:t>
            </a:r>
            <a:br>
              <a:rPr lang="en-US" sz="3600" b="1" dirty="0"/>
            </a:br>
            <a:r>
              <a:rPr lang="en-US" sz="3600" b="1" dirty="0"/>
              <a:t>key identifiers</a:t>
            </a:r>
          </a:p>
        </p:txBody>
      </p:sp>
      <p:pic>
        <p:nvPicPr>
          <p:cNvPr id="7" name="Picture Placeholder 6" descr="A group of birds flying in the sky&#10;&#10;Description automatically generated with medium confidence">
            <a:extLst>
              <a:ext uri="{FF2B5EF4-FFF2-40B4-BE49-F238E27FC236}">
                <a16:creationId xmlns:a16="http://schemas.microsoft.com/office/drawing/2014/main" id="{FE6502B1-7C65-41A9-BB72-04DECEBC00AD}"/>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l="1691" r="1691"/>
          <a:stretch>
            <a:fillRect/>
          </a:stretch>
        </p:blipFill>
        <p:spPr>
          <a:xfrm>
            <a:off x="5246059" y="758825"/>
            <a:ext cx="6023604" cy="4675817"/>
          </a:xfrm>
        </p:spPr>
      </p:pic>
      <p:sp>
        <p:nvSpPr>
          <p:cNvPr id="4" name="Text Placeholder 3">
            <a:extLst>
              <a:ext uri="{FF2B5EF4-FFF2-40B4-BE49-F238E27FC236}">
                <a16:creationId xmlns:a16="http://schemas.microsoft.com/office/drawing/2014/main" id="{87CFDAF5-079C-4122-8E17-84E47444C832}"/>
              </a:ext>
            </a:extLst>
          </p:cNvPr>
          <p:cNvSpPr>
            <a:spLocks noGrp="1"/>
          </p:cNvSpPr>
          <p:nvPr>
            <p:ph type="body" sz="half" idx="2"/>
          </p:nvPr>
        </p:nvSpPr>
        <p:spPr>
          <a:xfrm>
            <a:off x="839788" y="2057400"/>
            <a:ext cx="4115389" cy="4186646"/>
          </a:xfrm>
        </p:spPr>
        <p:txBody>
          <a:bodyPr>
            <a:noAutofit/>
          </a:bodyPr>
          <a:lstStyle/>
          <a:p>
            <a:r>
              <a:rPr lang="en-US" sz="1800" dirty="0"/>
              <a:t>Golden Eagles as both juveniles and adults have distinct golden feathers on the nape of their neck. They are large birds, similar in size to a Bald Eagle or Turkey Vulture. </a:t>
            </a:r>
          </a:p>
          <a:p>
            <a:r>
              <a:rPr lang="en-US" sz="1800" dirty="0"/>
              <a:t>When flying, we can see brown, long wings with some white patches and often a darker tip of the tail. </a:t>
            </a:r>
          </a:p>
          <a:p>
            <a:r>
              <a:rPr lang="en-US" sz="1800" dirty="0"/>
              <a:t>The Golden Eagle sounds like</a:t>
            </a:r>
          </a:p>
          <a:p>
            <a:r>
              <a:rPr lang="en-US" sz="1800" dirty="0"/>
              <a:t>The image shows a juvenile bald eagle on the left and a Golden Eagle on the right. They can be easily confused for each other when looking for them in the sky!</a:t>
            </a:r>
          </a:p>
        </p:txBody>
      </p:sp>
      <p:pic>
        <p:nvPicPr>
          <p:cNvPr id="5" name="Golden_Eagle_(Aquila_chrysaetos)_(W1CDR0001387_BD6).ogg">
            <a:hlinkClick r:id="" action="ppaction://media"/>
            <a:extLst>
              <a:ext uri="{FF2B5EF4-FFF2-40B4-BE49-F238E27FC236}">
                <a16:creationId xmlns:a16="http://schemas.microsoft.com/office/drawing/2014/main" id="{0901F591-65F6-40F4-8B53-340569BD56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90273" y="4145280"/>
            <a:ext cx="487363" cy="487363"/>
          </a:xfrm>
          <a:prstGeom prst="rect">
            <a:avLst/>
          </a:prstGeom>
        </p:spPr>
      </p:pic>
    </p:spTree>
    <p:extLst>
      <p:ext uri="{BB962C8B-B14F-4D97-AF65-F5344CB8AC3E}">
        <p14:creationId xmlns:p14="http://schemas.microsoft.com/office/powerpoint/2010/main" val="10136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E1A8B-4218-4696-8024-04C73D787A09}"/>
              </a:ext>
            </a:extLst>
          </p:cNvPr>
          <p:cNvSpPr>
            <a:spLocks noGrp="1"/>
          </p:cNvSpPr>
          <p:nvPr>
            <p:ph type="title"/>
          </p:nvPr>
        </p:nvSpPr>
        <p:spPr>
          <a:xfrm>
            <a:off x="839788" y="457200"/>
            <a:ext cx="3932237" cy="589264"/>
          </a:xfrm>
        </p:spPr>
        <p:txBody>
          <a:bodyPr>
            <a:normAutofit/>
          </a:bodyPr>
          <a:lstStyle/>
          <a:p>
            <a:pPr algn="ctr"/>
            <a:r>
              <a:rPr lang="en-US" sz="3600" b="1" dirty="0"/>
              <a:t>Habit &amp; Range</a:t>
            </a:r>
          </a:p>
        </p:txBody>
      </p:sp>
      <p:pic>
        <p:nvPicPr>
          <p:cNvPr id="6" name="Picture Placeholder 5" descr="Map&#10;&#10;Description automatically generated">
            <a:extLst>
              <a:ext uri="{FF2B5EF4-FFF2-40B4-BE49-F238E27FC236}">
                <a16:creationId xmlns:a16="http://schemas.microsoft.com/office/drawing/2014/main" id="{0F007C67-E3E9-4B98-832B-E474020D4E5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229" r="5229"/>
          <a:stretch>
            <a:fillRect/>
          </a:stretch>
        </p:blipFill>
        <p:spPr>
          <a:xfrm>
            <a:off x="4772025" y="1046464"/>
            <a:ext cx="6034723" cy="4765072"/>
          </a:xfrm>
        </p:spPr>
      </p:pic>
      <p:sp>
        <p:nvSpPr>
          <p:cNvPr id="4" name="Text Placeholder 3">
            <a:extLst>
              <a:ext uri="{FF2B5EF4-FFF2-40B4-BE49-F238E27FC236}">
                <a16:creationId xmlns:a16="http://schemas.microsoft.com/office/drawing/2014/main" id="{8D851057-FA44-4E56-BA69-EE54705311B9}"/>
              </a:ext>
            </a:extLst>
          </p:cNvPr>
          <p:cNvSpPr>
            <a:spLocks noGrp="1"/>
          </p:cNvSpPr>
          <p:nvPr>
            <p:ph type="body" sz="half" idx="2"/>
          </p:nvPr>
        </p:nvSpPr>
        <p:spPr>
          <a:xfrm>
            <a:off x="261258" y="1046464"/>
            <a:ext cx="4319451" cy="4822524"/>
          </a:xfrm>
        </p:spPr>
        <p:txBody>
          <a:bodyPr>
            <a:normAutofit/>
          </a:bodyPr>
          <a:lstStyle/>
          <a:p>
            <a:r>
              <a:rPr lang="en-US" sz="2000" b="1" dirty="0"/>
              <a:t>“</a:t>
            </a:r>
            <a:r>
              <a:rPr lang="en-US" sz="2000" b="1" i="0" dirty="0">
                <a:effectLst/>
                <a:latin typeface="Sarala"/>
              </a:rPr>
              <a:t>Golden eagles are distributed over a vast territory that covers Eurasia, northern Africa, and North America. The population of these eagles ranges from Alaska to Central regions, Mexico. In addition to this, a small number of golden eagles have been found in Eastern Canada, and there are distributed pairs inheriting in the eastern United States. However, these birds prefer to live in the grasslands, shrublands, woodlands, coniferous forests, and tundra.”</a:t>
            </a:r>
          </a:p>
          <a:p>
            <a:r>
              <a:rPr lang="en-US" sz="2000" b="1" dirty="0"/>
              <a:t>https://animalcreativefacts.com/golden-eagle-vs-bald-eagle/</a:t>
            </a:r>
          </a:p>
        </p:txBody>
      </p:sp>
    </p:spTree>
    <p:extLst>
      <p:ext uri="{BB962C8B-B14F-4D97-AF65-F5344CB8AC3E}">
        <p14:creationId xmlns:p14="http://schemas.microsoft.com/office/powerpoint/2010/main" val="107568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951D-5653-4B91-B927-69BF70981340}"/>
              </a:ext>
            </a:extLst>
          </p:cNvPr>
          <p:cNvSpPr>
            <a:spLocks noGrp="1"/>
          </p:cNvSpPr>
          <p:nvPr>
            <p:ph type="title"/>
          </p:nvPr>
        </p:nvSpPr>
        <p:spPr>
          <a:xfrm>
            <a:off x="325982" y="276678"/>
            <a:ext cx="4211184" cy="1127760"/>
          </a:xfrm>
        </p:spPr>
        <p:txBody>
          <a:bodyPr>
            <a:normAutofit/>
          </a:bodyPr>
          <a:lstStyle/>
          <a:p>
            <a:pPr algn="ctr"/>
            <a:r>
              <a:rPr lang="en-US" b="1" dirty="0"/>
              <a:t>Impressive Adaptations as part of the Ecosystem</a:t>
            </a:r>
          </a:p>
        </p:txBody>
      </p:sp>
      <p:pic>
        <p:nvPicPr>
          <p:cNvPr id="6" name="Picture Placeholder 5" descr="A picture containing text, bird, bird of prey, eagle&#10;&#10;Description automatically generated">
            <a:extLst>
              <a:ext uri="{FF2B5EF4-FFF2-40B4-BE49-F238E27FC236}">
                <a16:creationId xmlns:a16="http://schemas.microsoft.com/office/drawing/2014/main" id="{9F1EDD91-3B4D-41A2-B433-E9E73B05352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782" b="5782"/>
          <a:stretch>
            <a:fillRect/>
          </a:stretch>
        </p:blipFill>
        <p:spPr>
          <a:xfrm>
            <a:off x="5018483" y="1129413"/>
            <a:ext cx="6172200" cy="4873625"/>
          </a:xfrm>
        </p:spPr>
      </p:pic>
      <p:sp>
        <p:nvSpPr>
          <p:cNvPr id="4" name="Text Placeholder 3">
            <a:extLst>
              <a:ext uri="{FF2B5EF4-FFF2-40B4-BE49-F238E27FC236}">
                <a16:creationId xmlns:a16="http://schemas.microsoft.com/office/drawing/2014/main" id="{ED53AC9F-5171-45E4-A81A-2B3D2B2A3791}"/>
              </a:ext>
            </a:extLst>
          </p:cNvPr>
          <p:cNvSpPr>
            <a:spLocks noGrp="1"/>
          </p:cNvSpPr>
          <p:nvPr>
            <p:ph type="body" sz="half" idx="2"/>
          </p:nvPr>
        </p:nvSpPr>
        <p:spPr>
          <a:xfrm>
            <a:off x="325982" y="1506582"/>
            <a:ext cx="4544192" cy="4894217"/>
          </a:xfrm>
        </p:spPr>
        <p:txBody>
          <a:bodyPr/>
          <a:lstStyle/>
          <a:p>
            <a:r>
              <a:rPr lang="en-US" sz="2000" dirty="0"/>
              <a:t>Golden Eagles play an important role in the ecosystems they inhabit. They have developed adaptations that help them operate as peak predators. They manage prey species and compete for habitat with other birds of prey. Golden Eagles can also be opportunists, preying on some large carrion. </a:t>
            </a:r>
          </a:p>
          <a:p>
            <a:r>
              <a:rPr lang="en-US" sz="2000" dirty="0"/>
              <a:t>Golden Eagles are a protected species, although they are a member of the least concern group. People protect these birds under several federal laws. Human's value Golden Eagles as members of their ecosystems and as large and impressive birds of prey. </a:t>
            </a:r>
          </a:p>
          <a:p>
            <a:endParaRPr lang="en-US" dirty="0"/>
          </a:p>
          <a:p>
            <a:endParaRPr lang="en-US" dirty="0"/>
          </a:p>
        </p:txBody>
      </p:sp>
    </p:spTree>
    <p:extLst>
      <p:ext uri="{BB962C8B-B14F-4D97-AF65-F5344CB8AC3E}">
        <p14:creationId xmlns:p14="http://schemas.microsoft.com/office/powerpoint/2010/main" val="257159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DF98-41A3-40EE-AED3-1E38B7A2C9EE}"/>
              </a:ext>
            </a:extLst>
          </p:cNvPr>
          <p:cNvSpPr>
            <a:spLocks noGrp="1"/>
          </p:cNvSpPr>
          <p:nvPr>
            <p:ph type="title"/>
          </p:nvPr>
        </p:nvSpPr>
        <p:spPr>
          <a:xfrm>
            <a:off x="839789" y="457200"/>
            <a:ext cx="3266386" cy="1206137"/>
          </a:xfrm>
        </p:spPr>
        <p:txBody>
          <a:bodyPr>
            <a:normAutofit/>
          </a:bodyPr>
          <a:lstStyle/>
          <a:p>
            <a:pPr algn="ctr"/>
            <a:r>
              <a:rPr lang="en-US" sz="3600" b="1" dirty="0"/>
              <a:t>The Golden Eagle Compared</a:t>
            </a:r>
          </a:p>
        </p:txBody>
      </p:sp>
      <p:sp>
        <p:nvSpPr>
          <p:cNvPr id="4" name="Text Placeholder 3">
            <a:extLst>
              <a:ext uri="{FF2B5EF4-FFF2-40B4-BE49-F238E27FC236}">
                <a16:creationId xmlns:a16="http://schemas.microsoft.com/office/drawing/2014/main" id="{819C079A-A717-4CFC-A187-4A032B9B4914}"/>
              </a:ext>
            </a:extLst>
          </p:cNvPr>
          <p:cNvSpPr>
            <a:spLocks noGrp="1"/>
          </p:cNvSpPr>
          <p:nvPr>
            <p:ph type="body" sz="half" idx="2"/>
          </p:nvPr>
        </p:nvSpPr>
        <p:spPr>
          <a:xfrm>
            <a:off x="470263" y="1776549"/>
            <a:ext cx="3635912" cy="4423953"/>
          </a:xfrm>
        </p:spPr>
        <p:txBody>
          <a:bodyPr/>
          <a:lstStyle/>
          <a:p>
            <a:r>
              <a:rPr lang="en-US" dirty="0"/>
              <a:t>Golden Eagles are large birds that we can see and compare to other raptors in California. </a:t>
            </a:r>
          </a:p>
          <a:p>
            <a:r>
              <a:rPr lang="en-US" dirty="0"/>
              <a:t>They are considered the best fliers of all the raptor species.</a:t>
            </a:r>
          </a:p>
          <a:p>
            <a:r>
              <a:rPr lang="en-US" dirty="0"/>
              <a:t>Bald eagles and Golden Eagles have similar diets, but Golden Eagles eat more terrestrial animals and Bald Eagles eat more fish. </a:t>
            </a:r>
          </a:p>
          <a:p>
            <a:r>
              <a:rPr lang="en-US" dirty="0"/>
              <a:t>The size of Golden Eagles and Bald Eagles are very similar, bur Bald Eagles have a larger neck and a distinctive white head.</a:t>
            </a:r>
          </a:p>
          <a:p>
            <a:r>
              <a:rPr lang="en-US" dirty="0"/>
              <a:t> Golden Eagles are distributed over much of North American and Eurasia, and even into Africa. Bald Eagles have a smaller habitat stretching from Mexico to Canada. </a:t>
            </a:r>
          </a:p>
        </p:txBody>
      </p:sp>
      <p:pic>
        <p:nvPicPr>
          <p:cNvPr id="14" name="Picture Placeholder 13" descr="A picture containing text, bird, bird of prey&#10;&#10;Description automatically generated">
            <a:extLst>
              <a:ext uri="{FF2B5EF4-FFF2-40B4-BE49-F238E27FC236}">
                <a16:creationId xmlns:a16="http://schemas.microsoft.com/office/drawing/2014/main" id="{EE2EECBD-F233-472B-BC74-B8EFC5DF7B4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97" b="597"/>
          <a:stretch>
            <a:fillRect/>
          </a:stretch>
        </p:blipFill>
        <p:spPr>
          <a:xfrm>
            <a:off x="4234178" y="862522"/>
            <a:ext cx="7397793" cy="5006466"/>
          </a:xfrm>
        </p:spPr>
      </p:pic>
    </p:spTree>
    <p:extLst>
      <p:ext uri="{BB962C8B-B14F-4D97-AF65-F5344CB8AC3E}">
        <p14:creationId xmlns:p14="http://schemas.microsoft.com/office/powerpoint/2010/main" val="36559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A0DE-2CE4-47FA-8D85-5D3ABC239283}"/>
              </a:ext>
            </a:extLst>
          </p:cNvPr>
          <p:cNvSpPr>
            <a:spLocks noGrp="1"/>
          </p:cNvSpPr>
          <p:nvPr>
            <p:ph type="title"/>
          </p:nvPr>
        </p:nvSpPr>
        <p:spPr/>
        <p:txBody>
          <a:bodyPr>
            <a:normAutofit/>
          </a:bodyPr>
          <a:lstStyle/>
          <a:p>
            <a:pPr algn="ctr"/>
            <a:r>
              <a:rPr lang="en-US" sz="3600" b="1" dirty="0"/>
              <a:t>Status, Conservation and Seeing Golden Eagles</a:t>
            </a:r>
          </a:p>
        </p:txBody>
      </p:sp>
      <p:sp>
        <p:nvSpPr>
          <p:cNvPr id="3" name="Picture Placeholder 2">
            <a:extLst>
              <a:ext uri="{FF2B5EF4-FFF2-40B4-BE49-F238E27FC236}">
                <a16:creationId xmlns:a16="http://schemas.microsoft.com/office/drawing/2014/main" id="{F4A0E6E2-5190-4CF4-8446-C0B1886E1CE1}"/>
              </a:ext>
            </a:extLst>
          </p:cNvPr>
          <p:cNvSpPr>
            <a:spLocks noGrp="1"/>
          </p:cNvSpPr>
          <p:nvPr>
            <p:ph type="pic" idx="1"/>
          </p:nvPr>
        </p:nvSpPr>
        <p:spPr>
          <a:xfrm>
            <a:off x="6848475" y="3153569"/>
            <a:ext cx="1552575" cy="1619250"/>
          </a:xfrm>
        </p:spPr>
      </p:sp>
      <p:sp>
        <p:nvSpPr>
          <p:cNvPr id="4" name="Text Placeholder 3">
            <a:extLst>
              <a:ext uri="{FF2B5EF4-FFF2-40B4-BE49-F238E27FC236}">
                <a16:creationId xmlns:a16="http://schemas.microsoft.com/office/drawing/2014/main" id="{A043D8C7-F530-41ED-B471-D68778BF63FE}"/>
              </a:ext>
            </a:extLst>
          </p:cNvPr>
          <p:cNvSpPr>
            <a:spLocks noGrp="1"/>
          </p:cNvSpPr>
          <p:nvPr>
            <p:ph type="body" sz="half" idx="2"/>
          </p:nvPr>
        </p:nvSpPr>
        <p:spPr>
          <a:xfrm>
            <a:off x="839788" y="2057400"/>
            <a:ext cx="3932237" cy="4210050"/>
          </a:xfrm>
        </p:spPr>
        <p:txBody>
          <a:bodyPr>
            <a:normAutofit/>
          </a:bodyPr>
          <a:lstStyle/>
          <a:p>
            <a:r>
              <a:rPr lang="en-US" dirty="0"/>
              <a:t>The Golden Eagle is not endangered and is an animal of least concern. This is great for their numbers and great for bird watchers who want to see them! </a:t>
            </a:r>
          </a:p>
          <a:p>
            <a:r>
              <a:rPr lang="en-US" dirty="0"/>
              <a:t>Golden Eagle cams capture eagles nesting and fledgling eagles being born. There is an eagle cam you can find through the Deschutes Land Trust in Sisters, Oregon. </a:t>
            </a:r>
          </a:p>
          <a:p>
            <a:r>
              <a:rPr lang="en-US" dirty="0"/>
              <a:t>The </a:t>
            </a:r>
            <a:r>
              <a:rPr lang="en-US" dirty="0" err="1"/>
              <a:t>Wychus</a:t>
            </a:r>
            <a:r>
              <a:rPr lang="en-US" dirty="0"/>
              <a:t> Creek Eagle Cam can be found at:</a:t>
            </a:r>
          </a:p>
          <a:p>
            <a:r>
              <a:rPr lang="en-US" dirty="0">
                <a:hlinkClick r:id="rId3"/>
              </a:rPr>
              <a:t>https://www.goldeneaglecam.org/</a:t>
            </a:r>
            <a:endParaRPr lang="en-US" dirty="0"/>
          </a:p>
          <a:p>
            <a:endParaRPr lang="en-US" dirty="0"/>
          </a:p>
          <a:p>
            <a:r>
              <a:rPr lang="en-US" dirty="0" err="1"/>
              <a:t>iNaturalist</a:t>
            </a:r>
            <a:r>
              <a:rPr lang="en-US" dirty="0"/>
              <a:t> is another great resource for information about Golden Eagles collected from individuals like us!</a:t>
            </a:r>
          </a:p>
        </p:txBody>
      </p:sp>
      <p:pic>
        <p:nvPicPr>
          <p:cNvPr id="5" name="Online Media 4" title="Estonian Golden Eagle~Female brings a huge branch is making her bed~ 10:58 am 2020/03/07">
            <a:hlinkClick r:id="" action="ppaction://media"/>
            <a:extLst>
              <a:ext uri="{FF2B5EF4-FFF2-40B4-BE49-F238E27FC236}">
                <a16:creationId xmlns:a16="http://schemas.microsoft.com/office/drawing/2014/main" id="{8AD941AB-5965-4856-8080-313A3DF7F7E4}"/>
              </a:ext>
            </a:extLst>
          </p:cNvPr>
          <p:cNvPicPr>
            <a:picLocks noRot="1" noChangeAspect="1"/>
          </p:cNvPicPr>
          <p:nvPr>
            <a:videoFile r:link="rId1"/>
          </p:nvPr>
        </p:nvPicPr>
        <p:blipFill>
          <a:blip r:embed="rId4"/>
          <a:stretch>
            <a:fillRect/>
          </a:stretch>
        </p:blipFill>
        <p:spPr>
          <a:xfrm>
            <a:off x="5089848" y="1532930"/>
            <a:ext cx="6825927" cy="4405505"/>
          </a:xfrm>
          <a:prstGeom prst="rect">
            <a:avLst/>
          </a:prstGeom>
        </p:spPr>
      </p:pic>
      <p:sp>
        <p:nvSpPr>
          <p:cNvPr id="6" name="TextBox 5">
            <a:extLst>
              <a:ext uri="{FF2B5EF4-FFF2-40B4-BE49-F238E27FC236}">
                <a16:creationId xmlns:a16="http://schemas.microsoft.com/office/drawing/2014/main" id="{B86FC65D-E760-45D2-BBFA-42BE0C32B200}"/>
              </a:ext>
            </a:extLst>
          </p:cNvPr>
          <p:cNvSpPr txBox="1"/>
          <p:nvPr/>
        </p:nvSpPr>
        <p:spPr>
          <a:xfrm>
            <a:off x="5324475" y="561975"/>
            <a:ext cx="5676900" cy="923330"/>
          </a:xfrm>
          <a:prstGeom prst="rect">
            <a:avLst/>
          </a:prstGeom>
          <a:noFill/>
        </p:spPr>
        <p:txBody>
          <a:bodyPr wrap="square" rtlCol="0">
            <a:spAutoFit/>
          </a:bodyPr>
          <a:lstStyle/>
          <a:p>
            <a:pPr algn="ctr"/>
            <a:r>
              <a:rPr lang="en-US" dirty="0"/>
              <a:t>Live feeds of Golden Eagles can be found online. Below is a YouTube clip from a live feed taken from an Estonia Golden Eagle nest. </a:t>
            </a:r>
          </a:p>
        </p:txBody>
      </p:sp>
    </p:spTree>
    <p:extLst>
      <p:ext uri="{BB962C8B-B14F-4D97-AF65-F5344CB8AC3E}">
        <p14:creationId xmlns:p14="http://schemas.microsoft.com/office/powerpoint/2010/main" val="20039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2985</TotalTime>
  <Words>599</Words>
  <Application>Microsoft Office PowerPoint</Application>
  <PresentationFormat>Widescreen</PresentationFormat>
  <Paragraphs>35</Paragraphs>
  <Slides>7</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Sarala</vt:lpstr>
      <vt:lpstr>Office Theme</vt:lpstr>
      <vt:lpstr>PowerPoint Presentation</vt:lpstr>
      <vt:lpstr>Golden Eagle: Quick Facts</vt:lpstr>
      <vt:lpstr>Golden Eagle  key identifiers</vt:lpstr>
      <vt:lpstr>Habit &amp; Range</vt:lpstr>
      <vt:lpstr>Impressive Adaptations as part of the Ecosystem</vt:lpstr>
      <vt:lpstr>The Golden Eagle Compared</vt:lpstr>
      <vt:lpstr>Status, Conservation and Seeing Golden Eagles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Mazzio</dc:creator>
  <cp:lastModifiedBy>Valentine, Scott - Earth Sciences Instructor</cp:lastModifiedBy>
  <cp:revision>1</cp:revision>
  <dcterms:created xsi:type="dcterms:W3CDTF">2021-09-04T14:05:56Z</dcterms:created>
  <dcterms:modified xsi:type="dcterms:W3CDTF">2021-09-08T02:53:28Z</dcterms:modified>
</cp:coreProperties>
</file>