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8" roundtripDataSignature="AMtx7mi3/aXT8hWep16P/Dx/SObCXM+AY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4"/>
  </p:normalViewPr>
  <p:slideViewPr>
    <p:cSldViewPr snapToGrid="0" snapToObjects="1">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3329d41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73329d419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73329d41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g73329d419a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3329d419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73329d419a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3329d419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73329d419a_0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3329d419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73329d419a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3329d419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73329d419a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3329d419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73329d419a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73329d419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g73329d419a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3329d419a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73329d419a_0_8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73329d419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g73329d419a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3329d419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73329d419a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3329d419a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73329d419a_0_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32e462a6b_1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832e462a6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3329d419a_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73329d419a_6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3329d419a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73329d419a_7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1" name="Google Shape;4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0" descr="HD-ShadowLong.png"/>
          <p:cNvPicPr preferRelativeResize="0"/>
          <p:nvPr/>
        </p:nvPicPr>
        <p:blipFill rotWithShape="1">
          <a:blip r:embed="rId2">
            <a:alphaModFix/>
          </a:blip>
          <a:srcRect/>
          <a:stretch/>
        </p:blipFill>
        <p:spPr>
          <a:xfrm>
            <a:off x="1" y="4242851"/>
            <a:ext cx="8968084" cy="275942"/>
          </a:xfrm>
          <a:prstGeom prst="rect">
            <a:avLst/>
          </a:prstGeom>
          <a:noFill/>
          <a:ln>
            <a:noFill/>
          </a:ln>
        </p:spPr>
      </p:pic>
      <p:pic>
        <p:nvPicPr>
          <p:cNvPr id="14" name="Google Shape;14;p20" descr="HD-ShadowShort.png"/>
          <p:cNvPicPr preferRelativeResize="0"/>
          <p:nvPr/>
        </p:nvPicPr>
        <p:blipFill rotWithShape="1">
          <a:blip r:embed="rId3">
            <a:alphaModFix/>
          </a:blip>
          <a:srcRect/>
          <a:stretch/>
        </p:blipFill>
        <p:spPr>
          <a:xfrm>
            <a:off x="9111716" y="4243845"/>
            <a:ext cx="3077108" cy="276940"/>
          </a:xfrm>
          <a:prstGeom prst="rect">
            <a:avLst/>
          </a:prstGeom>
          <a:noFill/>
          <a:ln>
            <a:noFill/>
          </a:ln>
        </p:spPr>
      </p:pic>
      <p:sp>
        <p:nvSpPr>
          <p:cNvPr id="15" name="Google Shape;15;p20"/>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0"/>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0"/>
          <p:cNvSpPr txBox="1">
            <a:spLocks noGrp="1"/>
          </p:cNvSpPr>
          <p:nvPr>
            <p:ph type="ctrTitle"/>
          </p:nvPr>
        </p:nvSpPr>
        <p:spPr>
          <a:xfrm>
            <a:off x="680322" y="2733709"/>
            <a:ext cx="8144134" cy="1373070"/>
          </a:xfrm>
          <a:prstGeom prst="rect">
            <a:avLst/>
          </a:prstGeom>
          <a:noFill/>
          <a:ln>
            <a:noFill/>
          </a:ln>
        </p:spPr>
        <p:txBody>
          <a:bodyPr spcFirstLastPara="1" wrap="square" lIns="91425" tIns="45700" rIns="91425" bIns="45700" anchor="b" anchorCtr="0">
            <a:noAutofit/>
          </a:bodyPr>
          <a:lstStyle>
            <a:lvl1pPr lvl="0" algn="r">
              <a:lnSpc>
                <a:spcPct val="90000"/>
              </a:lnSpc>
              <a:spcBef>
                <a:spcPts val="0"/>
              </a:spcBef>
              <a:spcAft>
                <a:spcPts val="0"/>
              </a:spcAft>
              <a:buClr>
                <a:schemeClr val="lt1"/>
              </a:buClr>
              <a:buSzPts val="5400"/>
              <a:buFont typeface="Trebuchet M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0"/>
          <p:cNvSpPr txBox="1">
            <a:spLocks noGrp="1"/>
          </p:cNvSpPr>
          <p:nvPr>
            <p:ph type="subTitle" idx="1"/>
          </p:nvPr>
        </p:nvSpPr>
        <p:spPr>
          <a:xfrm>
            <a:off x="680322" y="4394039"/>
            <a:ext cx="8144134" cy="1117687"/>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9" name="Google Shape;19;p2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sldNum" idx="12"/>
          </p:nvPr>
        </p:nvSpPr>
        <p:spPr>
          <a:xfrm>
            <a:off x="9255346" y="2750337"/>
            <a:ext cx="1171888" cy="135644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03"/>
        <p:cNvGrpSpPr/>
        <p:nvPr/>
      </p:nvGrpSpPr>
      <p:grpSpPr>
        <a:xfrm>
          <a:off x="0" y="0"/>
          <a:ext cx="0" cy="0"/>
          <a:chOff x="0" y="0"/>
          <a:chExt cx="0" cy="0"/>
        </a:xfrm>
      </p:grpSpPr>
      <p:pic>
        <p:nvPicPr>
          <p:cNvPr id="104" name="Google Shape;104;p29"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05" name="Google Shape;105;p29"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06" name="Google Shape;106;p29"/>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9"/>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9"/>
          <p:cNvSpPr txBox="1">
            <a:spLocks noGrp="1"/>
          </p:cNvSpPr>
          <p:nvPr>
            <p:ph type="title"/>
          </p:nvPr>
        </p:nvSpPr>
        <p:spPr>
          <a:xfrm>
            <a:off x="680322" y="4711616"/>
            <a:ext cx="9613859" cy="4530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9"/>
          <p:cNvSpPr>
            <a:spLocks noGrp="1"/>
          </p:cNvSpPr>
          <p:nvPr>
            <p:ph type="pic" idx="2"/>
          </p:nvPr>
        </p:nvSpPr>
        <p:spPr>
          <a:xfrm>
            <a:off x="680322" y="609597"/>
            <a:ext cx="9613859" cy="3589575"/>
          </a:xfrm>
          <a:prstGeom prst="rect">
            <a:avLst/>
          </a:prstGeom>
          <a:noFill/>
          <a:ln>
            <a:noFill/>
          </a:ln>
          <a:effectLst>
            <a:outerShdw blurRad="76200" dist="63500" dir="5040000" algn="tl" rotWithShape="0">
              <a:srgbClr val="000000">
                <a:alpha val="40784"/>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110" name="Google Shape;110;p29"/>
          <p:cNvSpPr txBox="1">
            <a:spLocks noGrp="1"/>
          </p:cNvSpPr>
          <p:nvPr>
            <p:ph type="body" idx="1"/>
          </p:nvPr>
        </p:nvSpPr>
        <p:spPr>
          <a:xfrm>
            <a:off x="680319" y="5169583"/>
            <a:ext cx="9613862" cy="6229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11" name="Google Shape;111;p2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9"/>
          <p:cNvSpPr txBox="1">
            <a:spLocks noGrp="1"/>
          </p:cNvSpPr>
          <p:nvPr>
            <p:ph type="sldNum" idx="12"/>
          </p:nvPr>
        </p:nvSpPr>
        <p:spPr>
          <a:xfrm>
            <a:off x="10729455" y="4711309"/>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14"/>
        <p:cNvGrpSpPr/>
        <p:nvPr/>
      </p:nvGrpSpPr>
      <p:grpSpPr>
        <a:xfrm>
          <a:off x="0" y="0"/>
          <a:ext cx="0" cy="0"/>
          <a:chOff x="0" y="0"/>
          <a:chExt cx="0" cy="0"/>
        </a:xfrm>
      </p:grpSpPr>
      <p:pic>
        <p:nvPicPr>
          <p:cNvPr id="115" name="Google Shape;115;p30"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16" name="Google Shape;116;p30"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17" name="Google Shape;117;p30"/>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0"/>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0"/>
          <p:cNvSpPr txBox="1">
            <a:spLocks noGrp="1"/>
          </p:cNvSpPr>
          <p:nvPr>
            <p:ph type="title"/>
          </p:nvPr>
        </p:nvSpPr>
        <p:spPr>
          <a:xfrm>
            <a:off x="680322" y="609597"/>
            <a:ext cx="9613858" cy="35927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0"/>
          <p:cNvSpPr txBox="1">
            <a:spLocks noGrp="1"/>
          </p:cNvSpPr>
          <p:nvPr>
            <p:ph type="body" idx="1"/>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1" name="Google Shape;121;p30"/>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0"/>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0"/>
          <p:cNvSpPr txBox="1">
            <a:spLocks noGrp="1"/>
          </p:cNvSpPr>
          <p:nvPr>
            <p:ph type="sldNum" idx="12"/>
          </p:nvPr>
        </p:nvSpPr>
        <p:spPr>
          <a:xfrm>
            <a:off x="10729455" y="471161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4"/>
        <p:cNvGrpSpPr/>
        <p:nvPr/>
      </p:nvGrpSpPr>
      <p:grpSpPr>
        <a:xfrm>
          <a:off x="0" y="0"/>
          <a:ext cx="0" cy="0"/>
          <a:chOff x="0" y="0"/>
          <a:chExt cx="0" cy="0"/>
        </a:xfrm>
      </p:grpSpPr>
      <p:pic>
        <p:nvPicPr>
          <p:cNvPr id="125" name="Google Shape;125;p31"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26" name="Google Shape;126;p31"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27" name="Google Shape;127;p31"/>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1"/>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1"/>
          <p:cNvSpPr txBox="1">
            <a:spLocks noGrp="1"/>
          </p:cNvSpPr>
          <p:nvPr>
            <p:ph type="title"/>
          </p:nvPr>
        </p:nvSpPr>
        <p:spPr>
          <a:xfrm>
            <a:off x="1127856" y="609598"/>
            <a:ext cx="8718877" cy="303606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31"/>
          <p:cNvSpPr txBox="1">
            <a:spLocks noGrp="1"/>
          </p:cNvSpPr>
          <p:nvPr>
            <p:ph type="body" idx="1"/>
          </p:nvPr>
        </p:nvSpPr>
        <p:spPr>
          <a:xfrm>
            <a:off x="1402288" y="3653379"/>
            <a:ext cx="8156579" cy="5489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1" name="Google Shape;131;p31"/>
          <p:cNvSpPr txBox="1">
            <a:spLocks noGrp="1"/>
          </p:cNvSpPr>
          <p:nvPr>
            <p:ph type="body" idx="2"/>
          </p:nvPr>
        </p:nvSpPr>
        <p:spPr>
          <a:xfrm>
            <a:off x="680322" y="4711615"/>
            <a:ext cx="9613859" cy="109078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2" name="Google Shape;132;p3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1"/>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35" name="Google Shape;135;p31"/>
          <p:cNvSpPr txBox="1"/>
          <p:nvPr/>
        </p:nvSpPr>
        <p:spPr>
          <a:xfrm>
            <a:off x="583572" y="74811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a:p>
        </p:txBody>
      </p:sp>
      <p:sp>
        <p:nvSpPr>
          <p:cNvPr id="136" name="Google Shape;136;p31"/>
          <p:cNvSpPr txBox="1"/>
          <p:nvPr/>
        </p:nvSpPr>
        <p:spPr>
          <a:xfrm>
            <a:off x="9662809" y="3033524"/>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i="0" u="none" strike="noStrike"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7"/>
        <p:cNvGrpSpPr/>
        <p:nvPr/>
      </p:nvGrpSpPr>
      <p:grpSpPr>
        <a:xfrm>
          <a:off x="0" y="0"/>
          <a:ext cx="0" cy="0"/>
          <a:chOff x="0" y="0"/>
          <a:chExt cx="0" cy="0"/>
        </a:xfrm>
      </p:grpSpPr>
      <p:pic>
        <p:nvPicPr>
          <p:cNvPr id="138" name="Google Shape;138;p32" descr="HD-ShadowLong.png"/>
          <p:cNvPicPr preferRelativeResize="0"/>
          <p:nvPr/>
        </p:nvPicPr>
        <p:blipFill rotWithShape="1">
          <a:blip r:embed="rId2">
            <a:alphaModFix/>
          </a:blip>
          <a:srcRect/>
          <a:stretch/>
        </p:blipFill>
        <p:spPr>
          <a:xfrm>
            <a:off x="1" y="5928628"/>
            <a:ext cx="10437812" cy="321164"/>
          </a:xfrm>
          <a:prstGeom prst="rect">
            <a:avLst/>
          </a:prstGeom>
          <a:noFill/>
          <a:ln>
            <a:noFill/>
          </a:ln>
        </p:spPr>
      </p:pic>
      <p:pic>
        <p:nvPicPr>
          <p:cNvPr id="139" name="Google Shape;139;p32" descr="HD-ShadowShort.png"/>
          <p:cNvPicPr preferRelativeResize="0"/>
          <p:nvPr/>
        </p:nvPicPr>
        <p:blipFill rotWithShape="1">
          <a:blip r:embed="rId3">
            <a:alphaModFix/>
          </a:blip>
          <a:srcRect/>
          <a:stretch/>
        </p:blipFill>
        <p:spPr>
          <a:xfrm>
            <a:off x="10585826" y="5929622"/>
            <a:ext cx="1602997" cy="144270"/>
          </a:xfrm>
          <a:prstGeom prst="rect">
            <a:avLst/>
          </a:prstGeom>
          <a:noFill/>
          <a:ln>
            <a:noFill/>
          </a:ln>
        </p:spPr>
      </p:pic>
      <p:sp>
        <p:nvSpPr>
          <p:cNvPr id="140" name="Google Shape;140;p32"/>
          <p:cNvSpPr/>
          <p:nvPr/>
        </p:nvSpPr>
        <p:spPr>
          <a:xfrm>
            <a:off x="0" y="4567988"/>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2"/>
          <p:cNvSpPr/>
          <p:nvPr/>
        </p:nvSpPr>
        <p:spPr>
          <a:xfrm>
            <a:off x="10585827" y="4567988"/>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2"/>
          <p:cNvSpPr txBox="1">
            <a:spLocks noGrp="1"/>
          </p:cNvSpPr>
          <p:nvPr>
            <p:ph type="title"/>
          </p:nvPr>
        </p:nvSpPr>
        <p:spPr>
          <a:xfrm>
            <a:off x="680319" y="4711615"/>
            <a:ext cx="9613862" cy="5885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2"/>
          <p:cNvSpPr txBox="1">
            <a:spLocks noGrp="1"/>
          </p:cNvSpPr>
          <p:nvPr>
            <p:ph type="body" idx="1"/>
          </p:nvPr>
        </p:nvSpPr>
        <p:spPr>
          <a:xfrm>
            <a:off x="680320" y="5300149"/>
            <a:ext cx="9613862" cy="5022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4" name="Google Shape;144;p3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2"/>
          <p:cNvSpPr txBox="1">
            <a:spLocks noGrp="1"/>
          </p:cNvSpPr>
          <p:nvPr>
            <p:ph type="sldNum" idx="12"/>
          </p:nvPr>
        </p:nvSpPr>
        <p:spPr>
          <a:xfrm>
            <a:off x="10729455" y="470992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7"/>
        <p:cNvGrpSpPr/>
        <p:nvPr/>
      </p:nvGrpSpPr>
      <p:grpSpPr>
        <a:xfrm>
          <a:off x="0" y="0"/>
          <a:ext cx="0" cy="0"/>
          <a:chOff x="0" y="0"/>
          <a:chExt cx="0" cy="0"/>
        </a:xfrm>
      </p:grpSpPr>
      <p:pic>
        <p:nvPicPr>
          <p:cNvPr id="148" name="Google Shape;148;p3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49" name="Google Shape;149;p3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50" name="Google Shape;150;p3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3"/>
          <p:cNvSpPr txBox="1">
            <a:spLocks noGrp="1"/>
          </p:cNvSpPr>
          <p:nvPr>
            <p:ph type="title"/>
          </p:nvPr>
        </p:nvSpPr>
        <p:spPr>
          <a:xfrm>
            <a:off x="669222" y="753228"/>
            <a:ext cx="96249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33"/>
          <p:cNvSpPr txBox="1">
            <a:spLocks noGrp="1"/>
          </p:cNvSpPr>
          <p:nvPr>
            <p:ph type="body" idx="1"/>
          </p:nvPr>
        </p:nvSpPr>
        <p:spPr>
          <a:xfrm>
            <a:off x="660946" y="2336873"/>
            <a:ext cx="3070034"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4" name="Google Shape;154;p33"/>
          <p:cNvSpPr txBox="1">
            <a:spLocks noGrp="1"/>
          </p:cNvSpPr>
          <p:nvPr>
            <p:ph type="body" idx="2"/>
          </p:nvPr>
        </p:nvSpPr>
        <p:spPr>
          <a:xfrm>
            <a:off x="680322" y="3022673"/>
            <a:ext cx="3049702"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5" name="Google Shape;155;p33"/>
          <p:cNvSpPr txBox="1">
            <a:spLocks noGrp="1"/>
          </p:cNvSpPr>
          <p:nvPr>
            <p:ph type="body" idx="3"/>
          </p:nvPr>
        </p:nvSpPr>
        <p:spPr>
          <a:xfrm>
            <a:off x="3956025" y="233687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6" name="Google Shape;156;p33"/>
          <p:cNvSpPr txBox="1">
            <a:spLocks noGrp="1"/>
          </p:cNvSpPr>
          <p:nvPr>
            <p:ph type="body" idx="4"/>
          </p:nvPr>
        </p:nvSpPr>
        <p:spPr>
          <a:xfrm>
            <a:off x="3945470" y="3022673"/>
            <a:ext cx="3063240"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7" name="Google Shape;157;p33"/>
          <p:cNvSpPr txBox="1">
            <a:spLocks noGrp="1"/>
          </p:cNvSpPr>
          <p:nvPr>
            <p:ph type="body" idx="5"/>
          </p:nvPr>
        </p:nvSpPr>
        <p:spPr>
          <a:xfrm>
            <a:off x="7224156" y="2336873"/>
            <a:ext cx="307002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8" name="Google Shape;158;p33"/>
          <p:cNvSpPr txBox="1">
            <a:spLocks noGrp="1"/>
          </p:cNvSpPr>
          <p:nvPr>
            <p:ph type="body" idx="6"/>
          </p:nvPr>
        </p:nvSpPr>
        <p:spPr>
          <a:xfrm>
            <a:off x="7224156" y="3022673"/>
            <a:ext cx="3070025" cy="29135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59" name="Google Shape;159;p3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3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62"/>
        <p:cNvGrpSpPr/>
        <p:nvPr/>
      </p:nvGrpSpPr>
      <p:grpSpPr>
        <a:xfrm>
          <a:off x="0" y="0"/>
          <a:ext cx="0" cy="0"/>
          <a:chOff x="0" y="0"/>
          <a:chExt cx="0" cy="0"/>
        </a:xfrm>
      </p:grpSpPr>
      <p:pic>
        <p:nvPicPr>
          <p:cNvPr id="163" name="Google Shape;163;p3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64" name="Google Shape;164;p3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65" name="Google Shape;165;p3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4"/>
          <p:cNvSpPr txBox="1">
            <a:spLocks noGrp="1"/>
          </p:cNvSpPr>
          <p:nvPr>
            <p:ph type="title"/>
          </p:nvPr>
        </p:nvSpPr>
        <p:spPr>
          <a:xfrm>
            <a:off x="680322" y="753228"/>
            <a:ext cx="9613860"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34"/>
          <p:cNvSpPr txBox="1">
            <a:spLocks noGrp="1"/>
          </p:cNvSpPr>
          <p:nvPr>
            <p:ph type="body" idx="1"/>
          </p:nvPr>
        </p:nvSpPr>
        <p:spPr>
          <a:xfrm>
            <a:off x="680318" y="4297503"/>
            <a:ext cx="30497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69" name="Google Shape;169;p34"/>
          <p:cNvSpPr>
            <a:spLocks noGrp="1"/>
          </p:cNvSpPr>
          <p:nvPr>
            <p:ph type="pic" idx="2"/>
          </p:nvPr>
        </p:nvSpPr>
        <p:spPr>
          <a:xfrm>
            <a:off x="680318" y="2336873"/>
            <a:ext cx="3049705"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0" name="Google Shape;170;p34"/>
          <p:cNvSpPr txBox="1">
            <a:spLocks noGrp="1"/>
          </p:cNvSpPr>
          <p:nvPr>
            <p:ph type="body" idx="3"/>
          </p:nvPr>
        </p:nvSpPr>
        <p:spPr>
          <a:xfrm>
            <a:off x="680318" y="4873765"/>
            <a:ext cx="3049705"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1" name="Google Shape;171;p34"/>
          <p:cNvSpPr txBox="1">
            <a:spLocks noGrp="1"/>
          </p:cNvSpPr>
          <p:nvPr>
            <p:ph type="body" idx="4"/>
          </p:nvPr>
        </p:nvSpPr>
        <p:spPr>
          <a:xfrm>
            <a:off x="3945471" y="4297503"/>
            <a:ext cx="3063240"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2" name="Google Shape;172;p34"/>
          <p:cNvSpPr>
            <a:spLocks noGrp="1"/>
          </p:cNvSpPr>
          <p:nvPr>
            <p:ph type="pic" idx="5"/>
          </p:nvPr>
        </p:nvSpPr>
        <p:spPr>
          <a:xfrm>
            <a:off x="3945470" y="2336873"/>
            <a:ext cx="3063240"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3" name="Google Shape;173;p34"/>
          <p:cNvSpPr txBox="1">
            <a:spLocks noGrp="1"/>
          </p:cNvSpPr>
          <p:nvPr>
            <p:ph type="body" idx="6"/>
          </p:nvPr>
        </p:nvSpPr>
        <p:spPr>
          <a:xfrm>
            <a:off x="3944117" y="4873764"/>
            <a:ext cx="3067297"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4" name="Google Shape;174;p34"/>
          <p:cNvSpPr txBox="1">
            <a:spLocks noGrp="1"/>
          </p:cNvSpPr>
          <p:nvPr>
            <p:ph type="body" idx="7"/>
          </p:nvPr>
        </p:nvSpPr>
        <p:spPr>
          <a:xfrm>
            <a:off x="7230678" y="4297503"/>
            <a:ext cx="3063505" cy="5762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75" name="Google Shape;175;p34"/>
          <p:cNvSpPr>
            <a:spLocks noGrp="1"/>
          </p:cNvSpPr>
          <p:nvPr>
            <p:ph type="pic" idx="8"/>
          </p:nvPr>
        </p:nvSpPr>
        <p:spPr>
          <a:xfrm>
            <a:off x="7230677" y="2336873"/>
            <a:ext cx="3063505"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Trebuchet MS"/>
                <a:ea typeface="Trebuchet MS"/>
                <a:cs typeface="Trebuchet MS"/>
                <a:sym typeface="Trebuchet MS"/>
              </a:defRPr>
            </a:lvl9pPr>
          </a:lstStyle>
          <a:p>
            <a:endParaRPr/>
          </a:p>
        </p:txBody>
      </p:sp>
      <p:sp>
        <p:nvSpPr>
          <p:cNvPr id="176" name="Google Shape;176;p34"/>
          <p:cNvSpPr txBox="1">
            <a:spLocks noGrp="1"/>
          </p:cNvSpPr>
          <p:nvPr>
            <p:ph type="body" idx="9"/>
          </p:nvPr>
        </p:nvSpPr>
        <p:spPr>
          <a:xfrm>
            <a:off x="7230553" y="4873762"/>
            <a:ext cx="3067563" cy="10624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77" name="Google Shape;177;p3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pic>
        <p:nvPicPr>
          <p:cNvPr id="181" name="Google Shape;181;p3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182" name="Google Shape;182;p3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183" name="Google Shape;183;p3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5"/>
          <p:cNvSpPr txBox="1">
            <a:spLocks noGrp="1"/>
          </p:cNvSpPr>
          <p:nvPr>
            <p:ph type="body" idx="1"/>
          </p:nvPr>
        </p:nvSpPr>
        <p:spPr>
          <a:xfrm rot="5400000">
            <a:off x="3687593" y="-670399"/>
            <a:ext cx="3599316" cy="9613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7" name="Google Shape;187;p3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0"/>
        <p:cNvGrpSpPr/>
        <p:nvPr/>
      </p:nvGrpSpPr>
      <p:grpSpPr>
        <a:xfrm>
          <a:off x="0" y="0"/>
          <a:ext cx="0" cy="0"/>
          <a:chOff x="0" y="0"/>
          <a:chExt cx="0" cy="0"/>
        </a:xfrm>
      </p:grpSpPr>
      <p:sp>
        <p:nvSpPr>
          <p:cNvPr id="191" name="Google Shape;191;p36"/>
          <p:cNvSpPr/>
          <p:nvPr/>
        </p:nvSpPr>
        <p:spPr>
          <a:xfrm rot="5400000">
            <a:off x="8116207" y="1869395"/>
            <a:ext cx="5106988"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6"/>
          <p:cNvSpPr/>
          <p:nvPr/>
        </p:nvSpPr>
        <p:spPr>
          <a:xfrm rot="5400000">
            <a:off x="9868202" y="5372403"/>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6"/>
          <p:cNvSpPr txBox="1">
            <a:spLocks noGrp="1"/>
          </p:cNvSpPr>
          <p:nvPr>
            <p:ph type="title"/>
          </p:nvPr>
        </p:nvSpPr>
        <p:spPr>
          <a:xfrm rot="5400000">
            <a:off x="8489252" y="2249576"/>
            <a:ext cx="4353760" cy="10738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36"/>
          <p:cNvSpPr txBox="1">
            <a:spLocks noGrp="1"/>
          </p:cNvSpPr>
          <p:nvPr>
            <p:ph type="body" idx="1"/>
          </p:nvPr>
        </p:nvSpPr>
        <p:spPr>
          <a:xfrm rot="5400000">
            <a:off x="2452029" y="-1162110"/>
            <a:ext cx="5326589" cy="88700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5" name="Google Shape;195;p36"/>
          <p:cNvSpPr txBox="1">
            <a:spLocks noGrp="1"/>
          </p:cNvSpPr>
          <p:nvPr>
            <p:ph type="dt" idx="10"/>
          </p:nvPr>
        </p:nvSpPr>
        <p:spPr>
          <a:xfrm>
            <a:off x="6807126"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6"/>
          <p:cNvSpPr txBox="1">
            <a:spLocks noGrp="1"/>
          </p:cNvSpPr>
          <p:nvPr>
            <p:ph type="ftr" idx="11"/>
          </p:nvPr>
        </p:nvSpPr>
        <p:spPr>
          <a:xfrm>
            <a:off x="680321" y="5936188"/>
            <a:ext cx="612680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6"/>
          <p:cNvSpPr txBox="1">
            <a:spLocks noGrp="1"/>
          </p:cNvSpPr>
          <p:nvPr>
            <p:ph type="sldNum" idx="12"/>
          </p:nvPr>
        </p:nvSpPr>
        <p:spPr>
          <a:xfrm>
            <a:off x="10097550" y="5398633"/>
            <a:ext cx="1154151" cy="1090789"/>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3600" b="0" i="0" u="none" strike="noStrike" cap="none">
                <a:solidFill>
                  <a:schemeClr val="lt1"/>
                </a:solidFill>
                <a:latin typeface="Trebuchet MS"/>
                <a:ea typeface="Trebuchet MS"/>
                <a:cs typeface="Trebuchet MS"/>
                <a:sym typeface="Trebuchet MS"/>
              </a:defRPr>
            </a:lvl1pPr>
            <a:lvl2pPr marL="0" lvl="1" indent="0" algn="ctr">
              <a:spcBef>
                <a:spcPts val="0"/>
              </a:spcBef>
              <a:buNone/>
              <a:defRPr sz="3600" b="0" i="0" u="none" strike="noStrike" cap="none">
                <a:solidFill>
                  <a:schemeClr val="lt1"/>
                </a:solidFill>
                <a:latin typeface="Trebuchet MS"/>
                <a:ea typeface="Trebuchet MS"/>
                <a:cs typeface="Trebuchet MS"/>
                <a:sym typeface="Trebuchet MS"/>
              </a:defRPr>
            </a:lvl2pPr>
            <a:lvl3pPr marL="0" lvl="2" indent="0" algn="ctr">
              <a:spcBef>
                <a:spcPts val="0"/>
              </a:spcBef>
              <a:buNone/>
              <a:defRPr sz="3600" b="0" i="0" u="none" strike="noStrike" cap="none">
                <a:solidFill>
                  <a:schemeClr val="lt1"/>
                </a:solidFill>
                <a:latin typeface="Trebuchet MS"/>
                <a:ea typeface="Trebuchet MS"/>
                <a:cs typeface="Trebuchet MS"/>
                <a:sym typeface="Trebuchet MS"/>
              </a:defRPr>
            </a:lvl3pPr>
            <a:lvl4pPr marL="0" lvl="3" indent="0" algn="ctr">
              <a:spcBef>
                <a:spcPts val="0"/>
              </a:spcBef>
              <a:buNone/>
              <a:defRPr sz="3600" b="0" i="0" u="none" strike="noStrike" cap="none">
                <a:solidFill>
                  <a:schemeClr val="lt1"/>
                </a:solidFill>
                <a:latin typeface="Trebuchet MS"/>
                <a:ea typeface="Trebuchet MS"/>
                <a:cs typeface="Trebuchet MS"/>
                <a:sym typeface="Trebuchet MS"/>
              </a:defRPr>
            </a:lvl4pPr>
            <a:lvl5pPr marL="0" lvl="4" indent="0" algn="ctr">
              <a:spcBef>
                <a:spcPts val="0"/>
              </a:spcBef>
              <a:buNone/>
              <a:defRPr sz="3600" b="0" i="0" u="none" strike="noStrike" cap="none">
                <a:solidFill>
                  <a:schemeClr val="lt1"/>
                </a:solidFill>
                <a:latin typeface="Trebuchet MS"/>
                <a:ea typeface="Trebuchet MS"/>
                <a:cs typeface="Trebuchet MS"/>
                <a:sym typeface="Trebuchet MS"/>
              </a:defRPr>
            </a:lvl5pPr>
            <a:lvl6pPr marL="0" lvl="5" indent="0" algn="ctr">
              <a:spcBef>
                <a:spcPts val="0"/>
              </a:spcBef>
              <a:buNone/>
              <a:defRPr sz="3600" b="0" i="0" u="none" strike="noStrike" cap="none">
                <a:solidFill>
                  <a:schemeClr val="lt1"/>
                </a:solidFill>
                <a:latin typeface="Trebuchet MS"/>
                <a:ea typeface="Trebuchet MS"/>
                <a:cs typeface="Trebuchet MS"/>
                <a:sym typeface="Trebuchet MS"/>
              </a:defRPr>
            </a:lvl6pPr>
            <a:lvl7pPr marL="0" lvl="6" indent="0" algn="ctr">
              <a:spcBef>
                <a:spcPts val="0"/>
              </a:spcBef>
              <a:buNone/>
              <a:defRPr sz="3600" b="0" i="0" u="none" strike="noStrike" cap="none">
                <a:solidFill>
                  <a:schemeClr val="lt1"/>
                </a:solidFill>
                <a:latin typeface="Trebuchet MS"/>
                <a:ea typeface="Trebuchet MS"/>
                <a:cs typeface="Trebuchet MS"/>
                <a:sym typeface="Trebuchet MS"/>
              </a:defRPr>
            </a:lvl7pPr>
            <a:lvl8pPr marL="0" lvl="7" indent="0" algn="ctr">
              <a:spcBef>
                <a:spcPts val="0"/>
              </a:spcBef>
              <a:buNone/>
              <a:defRPr sz="3600" b="0" i="0" u="none" strike="noStrike" cap="none">
                <a:solidFill>
                  <a:schemeClr val="lt1"/>
                </a:solidFill>
                <a:latin typeface="Trebuchet MS"/>
                <a:ea typeface="Trebuchet MS"/>
                <a:cs typeface="Trebuchet MS"/>
                <a:sym typeface="Trebuchet MS"/>
              </a:defRPr>
            </a:lvl8pPr>
            <a:lvl9pPr marL="0" lvl="8" indent="0" algn="ctr">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21"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24" name="Google Shape;24;p21"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25" name="Google Shape;25;p21"/>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1"/>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1"/>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1"/>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9" name="Google Shape;29;p21"/>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1"/>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pic>
        <p:nvPicPr>
          <p:cNvPr id="33" name="Google Shape;33;p22" descr="HD-ShadowLong.png"/>
          <p:cNvPicPr preferRelativeResize="0"/>
          <p:nvPr/>
        </p:nvPicPr>
        <p:blipFill rotWithShape="1">
          <a:blip r:embed="rId2">
            <a:alphaModFix/>
          </a:blip>
          <a:srcRect/>
          <a:stretch/>
        </p:blipFill>
        <p:spPr>
          <a:xfrm>
            <a:off x="-1" y="4086907"/>
            <a:ext cx="10437812" cy="321164"/>
          </a:xfrm>
          <a:prstGeom prst="rect">
            <a:avLst/>
          </a:prstGeom>
          <a:noFill/>
          <a:ln>
            <a:noFill/>
          </a:ln>
        </p:spPr>
      </p:pic>
      <p:pic>
        <p:nvPicPr>
          <p:cNvPr id="34" name="Google Shape;34;p22" descr="HD-ShadowShort.png"/>
          <p:cNvPicPr preferRelativeResize="0"/>
          <p:nvPr/>
        </p:nvPicPr>
        <p:blipFill rotWithShape="1">
          <a:blip r:embed="rId3">
            <a:alphaModFix/>
          </a:blip>
          <a:srcRect/>
          <a:stretch/>
        </p:blipFill>
        <p:spPr>
          <a:xfrm>
            <a:off x="10585824" y="4087901"/>
            <a:ext cx="1602997" cy="144270"/>
          </a:xfrm>
          <a:prstGeom prst="rect">
            <a:avLst/>
          </a:prstGeom>
          <a:noFill/>
          <a:ln>
            <a:noFill/>
          </a:ln>
        </p:spPr>
      </p:pic>
      <p:sp>
        <p:nvSpPr>
          <p:cNvPr id="35" name="Google Shape;35;p22"/>
          <p:cNvSpPr/>
          <p:nvPr/>
        </p:nvSpPr>
        <p:spPr>
          <a:xfrm>
            <a:off x="-2" y="2726267"/>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2"/>
          <p:cNvSpPr/>
          <p:nvPr/>
        </p:nvSpPr>
        <p:spPr>
          <a:xfrm>
            <a:off x="10585825" y="2726267"/>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2"/>
          <p:cNvSpPr txBox="1">
            <a:spLocks noGrp="1"/>
          </p:cNvSpPr>
          <p:nvPr>
            <p:ph type="title"/>
          </p:nvPr>
        </p:nvSpPr>
        <p:spPr>
          <a:xfrm>
            <a:off x="680322" y="2869895"/>
            <a:ext cx="9613860" cy="109078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680322" y="4232171"/>
            <a:ext cx="9613860" cy="170401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9" name="Google Shape;39;p22"/>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2"/>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
          <p:cNvSpPr txBox="1">
            <a:spLocks noGrp="1"/>
          </p:cNvSpPr>
          <p:nvPr>
            <p:ph type="sldNum" idx="12"/>
          </p:nvPr>
        </p:nvSpPr>
        <p:spPr>
          <a:xfrm>
            <a:off x="10729455" y="2869895"/>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pic>
        <p:nvPicPr>
          <p:cNvPr id="43" name="Google Shape;43;p23"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44" name="Google Shape;44;p23"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45" name="Google Shape;45;p23"/>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3"/>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3"/>
          <p:cNvSpPr txBox="1">
            <a:spLocks noGrp="1"/>
          </p:cNvSpPr>
          <p:nvPr>
            <p:ph type="body" idx="1"/>
          </p:nvPr>
        </p:nvSpPr>
        <p:spPr>
          <a:xfrm>
            <a:off x="680320" y="2336873"/>
            <a:ext cx="46983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9" name="Google Shape;49;p23"/>
          <p:cNvSpPr txBox="1">
            <a:spLocks noGrp="1"/>
          </p:cNvSpPr>
          <p:nvPr>
            <p:ph type="body" idx="2"/>
          </p:nvPr>
        </p:nvSpPr>
        <p:spPr>
          <a:xfrm>
            <a:off x="5594123" y="2336873"/>
            <a:ext cx="4700058" cy="3599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0" name="Google Shape;50;p23"/>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pic>
        <p:nvPicPr>
          <p:cNvPr id="54" name="Google Shape;54;p24"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55" name="Google Shape;55;p24"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56" name="Google Shape;56;p24"/>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4"/>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4"/>
          <p:cNvSpPr txBox="1">
            <a:spLocks noGrp="1"/>
          </p:cNvSpPr>
          <p:nvPr>
            <p:ph type="title"/>
          </p:nvPr>
        </p:nvSpPr>
        <p:spPr>
          <a:xfrm>
            <a:off x="680319" y="753229"/>
            <a:ext cx="9613863" cy="108093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4"/>
          <p:cNvSpPr txBox="1">
            <a:spLocks noGrp="1"/>
          </p:cNvSpPr>
          <p:nvPr>
            <p:ph type="body" idx="1"/>
          </p:nvPr>
        </p:nvSpPr>
        <p:spPr>
          <a:xfrm>
            <a:off x="906350" y="2336873"/>
            <a:ext cx="4472327" cy="69313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0" name="Google Shape;60;p24"/>
          <p:cNvSpPr txBox="1">
            <a:spLocks noGrp="1"/>
          </p:cNvSpPr>
          <p:nvPr>
            <p:ph type="body" idx="2"/>
          </p:nvPr>
        </p:nvSpPr>
        <p:spPr>
          <a:xfrm>
            <a:off x="680322" y="3030008"/>
            <a:ext cx="4698355"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1" name="Google Shape;61;p24"/>
          <p:cNvSpPr txBox="1">
            <a:spLocks noGrp="1"/>
          </p:cNvSpPr>
          <p:nvPr>
            <p:ph type="body" idx="3"/>
          </p:nvPr>
        </p:nvSpPr>
        <p:spPr>
          <a:xfrm>
            <a:off x="5820154" y="2336873"/>
            <a:ext cx="4474028" cy="69207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2" name="Google Shape;62;p24"/>
          <p:cNvSpPr txBox="1">
            <a:spLocks noGrp="1"/>
          </p:cNvSpPr>
          <p:nvPr>
            <p:ph type="body" idx="4"/>
          </p:nvPr>
        </p:nvSpPr>
        <p:spPr>
          <a:xfrm>
            <a:off x="5594123" y="3030008"/>
            <a:ext cx="4700059" cy="29061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24"/>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pic>
        <p:nvPicPr>
          <p:cNvPr id="67" name="Google Shape;67;p25"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68" name="Google Shape;68;p25"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69" name="Google Shape;69;p25"/>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5"/>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5"/>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5"/>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pic>
        <p:nvPicPr>
          <p:cNvPr id="76" name="Google Shape;76;p26" descr="HD-ShadowShort.png"/>
          <p:cNvPicPr preferRelativeResize="0"/>
          <p:nvPr/>
        </p:nvPicPr>
        <p:blipFill rotWithShape="1">
          <a:blip r:embed="rId2">
            <a:alphaModFix/>
          </a:blip>
          <a:srcRect/>
          <a:stretch/>
        </p:blipFill>
        <p:spPr>
          <a:xfrm>
            <a:off x="10585826" y="1971234"/>
            <a:ext cx="1602997" cy="144270"/>
          </a:xfrm>
          <a:prstGeom prst="rect">
            <a:avLst/>
          </a:prstGeom>
          <a:noFill/>
          <a:ln>
            <a:noFill/>
          </a:ln>
        </p:spPr>
      </p:pic>
      <p:sp>
        <p:nvSpPr>
          <p:cNvPr id="77" name="Google Shape;77;p26"/>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6"/>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pic>
        <p:nvPicPr>
          <p:cNvPr id="82" name="Google Shape;82;p27"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83" name="Google Shape;83;p27"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84" name="Google Shape;84;p27"/>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7"/>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7"/>
          <p:cNvSpPr txBox="1">
            <a:spLocks noGrp="1"/>
          </p:cNvSpPr>
          <p:nvPr>
            <p:ph type="title"/>
          </p:nvPr>
        </p:nvSpPr>
        <p:spPr>
          <a:xfrm>
            <a:off x="680321" y="753227"/>
            <a:ext cx="9613859" cy="108094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7"/>
          <p:cNvSpPr txBox="1">
            <a:spLocks noGrp="1"/>
          </p:cNvSpPr>
          <p:nvPr>
            <p:ph type="body" idx="1"/>
          </p:nvPr>
        </p:nvSpPr>
        <p:spPr>
          <a:xfrm>
            <a:off x="4685846" y="2336873"/>
            <a:ext cx="5608336" cy="3599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8" name="Google Shape;88;p27"/>
          <p:cNvSpPr txBox="1">
            <a:spLocks noGrp="1"/>
          </p:cNvSpPr>
          <p:nvPr>
            <p:ph type="body" idx="2"/>
          </p:nvPr>
        </p:nvSpPr>
        <p:spPr>
          <a:xfrm>
            <a:off x="680322" y="2336872"/>
            <a:ext cx="3790078" cy="359931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7"/>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7"/>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7"/>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pic>
        <p:nvPicPr>
          <p:cNvPr id="93" name="Google Shape;93;p28" descr="HD-ShadowLong.png"/>
          <p:cNvPicPr preferRelativeResize="0"/>
          <p:nvPr/>
        </p:nvPicPr>
        <p:blipFill rotWithShape="1">
          <a:blip r:embed="rId2">
            <a:alphaModFix/>
          </a:blip>
          <a:srcRect/>
          <a:stretch/>
        </p:blipFill>
        <p:spPr>
          <a:xfrm>
            <a:off x="1" y="1970240"/>
            <a:ext cx="10437812" cy="321164"/>
          </a:xfrm>
          <a:prstGeom prst="rect">
            <a:avLst/>
          </a:prstGeom>
          <a:noFill/>
          <a:ln>
            <a:noFill/>
          </a:ln>
        </p:spPr>
      </p:pic>
      <p:pic>
        <p:nvPicPr>
          <p:cNvPr id="94" name="Google Shape;94;p28" descr="HD-ShadowShort.png"/>
          <p:cNvPicPr preferRelativeResize="0"/>
          <p:nvPr/>
        </p:nvPicPr>
        <p:blipFill rotWithShape="1">
          <a:blip r:embed="rId3">
            <a:alphaModFix/>
          </a:blip>
          <a:srcRect/>
          <a:stretch/>
        </p:blipFill>
        <p:spPr>
          <a:xfrm>
            <a:off x="10585826" y="1971234"/>
            <a:ext cx="1602997" cy="144270"/>
          </a:xfrm>
          <a:prstGeom prst="rect">
            <a:avLst/>
          </a:prstGeom>
          <a:noFill/>
          <a:ln>
            <a:noFill/>
          </a:ln>
        </p:spPr>
      </p:pic>
      <p:sp>
        <p:nvSpPr>
          <p:cNvPr id="95" name="Google Shape;95;p28"/>
          <p:cNvSpPr/>
          <p:nvPr/>
        </p:nvSpPr>
        <p:spPr>
          <a:xfrm>
            <a:off x="0" y="609600"/>
            <a:ext cx="10437812"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8"/>
          <p:cNvSpPr/>
          <p:nvPr/>
        </p:nvSpPr>
        <p:spPr>
          <a:xfrm>
            <a:off x="10585827" y="609600"/>
            <a:ext cx="1602997" cy="13681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8"/>
          <p:cNvSpPr txBox="1">
            <a:spLocks noGrp="1"/>
          </p:cNvSpPr>
          <p:nvPr>
            <p:ph type="title"/>
          </p:nvPr>
        </p:nvSpPr>
        <p:spPr>
          <a:xfrm>
            <a:off x="680323" y="753228"/>
            <a:ext cx="9613857" cy="10809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8"/>
          <p:cNvSpPr>
            <a:spLocks noGrp="1"/>
          </p:cNvSpPr>
          <p:nvPr>
            <p:ph type="pic" idx="2"/>
          </p:nvPr>
        </p:nvSpPr>
        <p:spPr>
          <a:xfrm>
            <a:off x="4868333" y="2336874"/>
            <a:ext cx="5425849" cy="3599312"/>
          </a:xfrm>
          <a:prstGeom prst="rect">
            <a:avLst/>
          </a:prstGeom>
          <a:noFill/>
          <a:ln>
            <a:noFill/>
          </a:ln>
          <a:effectLst>
            <a:outerShdw blurRad="76200" dist="63500" dir="5040000" algn="tl" rotWithShape="0">
              <a:srgbClr val="000000">
                <a:alpha val="40784"/>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Trebuchet MS"/>
                <a:ea typeface="Trebuchet MS"/>
                <a:cs typeface="Trebuchet MS"/>
                <a:sym typeface="Trebuchet MS"/>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Trebuchet MS"/>
                <a:ea typeface="Trebuchet MS"/>
                <a:cs typeface="Trebuchet MS"/>
                <a:sym typeface="Trebuchet MS"/>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Trebuchet MS"/>
                <a:ea typeface="Trebuchet MS"/>
                <a:cs typeface="Trebuchet MS"/>
                <a:sym typeface="Trebuchet MS"/>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99" name="Google Shape;99;p28"/>
          <p:cNvSpPr txBox="1">
            <a:spLocks noGrp="1"/>
          </p:cNvSpPr>
          <p:nvPr>
            <p:ph type="body" idx="1"/>
          </p:nvPr>
        </p:nvSpPr>
        <p:spPr>
          <a:xfrm>
            <a:off x="680323" y="2336873"/>
            <a:ext cx="3876256" cy="359931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00" name="Google Shape;100;p28"/>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8"/>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8"/>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5"/>
        <p:cNvGrpSpPr/>
        <p:nvPr/>
      </p:nvGrpSpPr>
      <p:grpSpPr>
        <a:xfrm>
          <a:off x="0" y="0"/>
          <a:ext cx="0" cy="0"/>
          <a:chOff x="0" y="0"/>
          <a:chExt cx="0" cy="0"/>
        </a:xfrm>
      </p:grpSpPr>
      <p:pic>
        <p:nvPicPr>
          <p:cNvPr id="6" name="Google Shape;6;p19" descr="hashOverlay-FullResolve.png"/>
          <p:cNvPicPr preferRelativeResize="0"/>
          <p:nvPr/>
        </p:nvPicPr>
        <p:blipFill rotWithShape="1">
          <a:blip r:embed="rId19">
            <a:alphaModFix amt="10000"/>
          </a:blip>
          <a:srcRect/>
          <a:stretch/>
        </p:blipFill>
        <p:spPr>
          <a:xfrm>
            <a:off x="0" y="0"/>
            <a:ext cx="12192000" cy="6858000"/>
          </a:xfrm>
          <a:prstGeom prst="rect">
            <a:avLst/>
          </a:prstGeom>
          <a:noFill/>
          <a:ln>
            <a:noFill/>
          </a:ln>
        </p:spPr>
      </p:pic>
      <p:sp>
        <p:nvSpPr>
          <p:cNvPr id="7" name="Google Shape;7;p1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9"/>
          <p:cNvSpPr txBox="1">
            <a:spLocks noGrp="1"/>
          </p:cNvSpPr>
          <p:nvPr>
            <p:ph type="body" idx="1"/>
          </p:nvPr>
        </p:nvSpPr>
        <p:spPr>
          <a:xfrm>
            <a:off x="680321" y="2336873"/>
            <a:ext cx="9613861" cy="359931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 name="Google Shape;9;p19"/>
          <p:cNvSpPr txBox="1">
            <a:spLocks noGrp="1"/>
          </p:cNvSpPr>
          <p:nvPr>
            <p:ph type="dt" idx="10"/>
          </p:nvPr>
        </p:nvSpPr>
        <p:spPr>
          <a:xfrm>
            <a:off x="7550981" y="5936187"/>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 name="Google Shape;10;p19"/>
          <p:cNvSpPr txBox="1">
            <a:spLocks noGrp="1"/>
          </p:cNvSpPr>
          <p:nvPr>
            <p:ph type="ftr" idx="11"/>
          </p:nvPr>
        </p:nvSpPr>
        <p:spPr>
          <a:xfrm>
            <a:off x="680321" y="5936188"/>
            <a:ext cx="687066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 name="Google Shape;11;p19"/>
          <p:cNvSpPr txBox="1">
            <a:spLocks noGrp="1"/>
          </p:cNvSpPr>
          <p:nvPr>
            <p:ph type="sldNum" idx="12"/>
          </p:nvPr>
        </p:nvSpPr>
        <p:spPr>
          <a:xfrm>
            <a:off x="10729455" y="753227"/>
            <a:ext cx="1154151" cy="1090789"/>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3600" b="0" i="0" u="none" strike="noStrike" cap="none">
                <a:solidFill>
                  <a:schemeClr val="lt1"/>
                </a:solidFill>
                <a:latin typeface="Trebuchet MS"/>
                <a:ea typeface="Trebuchet MS"/>
                <a:cs typeface="Trebuchet MS"/>
                <a:sym typeface="Trebuchet MS"/>
              </a:defRPr>
            </a:lvl1pPr>
            <a:lvl2pPr marL="0" marR="0" lvl="1" indent="0" algn="l" rtl="0">
              <a:spcBef>
                <a:spcPts val="0"/>
              </a:spcBef>
              <a:buNone/>
              <a:defRPr sz="3600" b="0" i="0" u="none" strike="noStrike" cap="none">
                <a:solidFill>
                  <a:schemeClr val="lt1"/>
                </a:solidFill>
                <a:latin typeface="Trebuchet MS"/>
                <a:ea typeface="Trebuchet MS"/>
                <a:cs typeface="Trebuchet MS"/>
                <a:sym typeface="Trebuchet MS"/>
              </a:defRPr>
            </a:lvl2pPr>
            <a:lvl3pPr marL="0" marR="0" lvl="2" indent="0" algn="l" rtl="0">
              <a:spcBef>
                <a:spcPts val="0"/>
              </a:spcBef>
              <a:buNone/>
              <a:defRPr sz="3600" b="0" i="0" u="none" strike="noStrike" cap="none">
                <a:solidFill>
                  <a:schemeClr val="lt1"/>
                </a:solidFill>
                <a:latin typeface="Trebuchet MS"/>
                <a:ea typeface="Trebuchet MS"/>
                <a:cs typeface="Trebuchet MS"/>
                <a:sym typeface="Trebuchet MS"/>
              </a:defRPr>
            </a:lvl3pPr>
            <a:lvl4pPr marL="0" marR="0" lvl="3" indent="0" algn="l" rtl="0">
              <a:spcBef>
                <a:spcPts val="0"/>
              </a:spcBef>
              <a:buNone/>
              <a:defRPr sz="3600" b="0" i="0" u="none" strike="noStrike" cap="none">
                <a:solidFill>
                  <a:schemeClr val="lt1"/>
                </a:solidFill>
                <a:latin typeface="Trebuchet MS"/>
                <a:ea typeface="Trebuchet MS"/>
                <a:cs typeface="Trebuchet MS"/>
                <a:sym typeface="Trebuchet MS"/>
              </a:defRPr>
            </a:lvl4pPr>
            <a:lvl5pPr marL="0" marR="0" lvl="4" indent="0" algn="l" rtl="0">
              <a:spcBef>
                <a:spcPts val="0"/>
              </a:spcBef>
              <a:buNone/>
              <a:defRPr sz="3600" b="0" i="0" u="none" strike="noStrike" cap="none">
                <a:solidFill>
                  <a:schemeClr val="lt1"/>
                </a:solidFill>
                <a:latin typeface="Trebuchet MS"/>
                <a:ea typeface="Trebuchet MS"/>
                <a:cs typeface="Trebuchet MS"/>
                <a:sym typeface="Trebuchet MS"/>
              </a:defRPr>
            </a:lvl5pPr>
            <a:lvl6pPr marL="0" marR="0" lvl="5" indent="0" algn="l" rtl="0">
              <a:spcBef>
                <a:spcPts val="0"/>
              </a:spcBef>
              <a:buNone/>
              <a:defRPr sz="3600" b="0" i="0" u="none" strike="noStrike" cap="none">
                <a:solidFill>
                  <a:schemeClr val="lt1"/>
                </a:solidFill>
                <a:latin typeface="Trebuchet MS"/>
                <a:ea typeface="Trebuchet MS"/>
                <a:cs typeface="Trebuchet MS"/>
                <a:sym typeface="Trebuchet MS"/>
              </a:defRPr>
            </a:lvl6pPr>
            <a:lvl7pPr marL="0" marR="0" lvl="6" indent="0" algn="l" rtl="0">
              <a:spcBef>
                <a:spcPts val="0"/>
              </a:spcBef>
              <a:buNone/>
              <a:defRPr sz="3600" b="0" i="0" u="none" strike="noStrike" cap="none">
                <a:solidFill>
                  <a:schemeClr val="lt1"/>
                </a:solidFill>
                <a:latin typeface="Trebuchet MS"/>
                <a:ea typeface="Trebuchet MS"/>
                <a:cs typeface="Trebuchet MS"/>
                <a:sym typeface="Trebuchet MS"/>
              </a:defRPr>
            </a:lvl7pPr>
            <a:lvl8pPr marL="0" marR="0" lvl="7" indent="0" algn="l" rtl="0">
              <a:spcBef>
                <a:spcPts val="0"/>
              </a:spcBef>
              <a:buNone/>
              <a:defRPr sz="3600" b="0" i="0" u="none" strike="noStrike" cap="none">
                <a:solidFill>
                  <a:schemeClr val="lt1"/>
                </a:solidFill>
                <a:latin typeface="Trebuchet MS"/>
                <a:ea typeface="Trebuchet MS"/>
                <a:cs typeface="Trebuchet MS"/>
                <a:sym typeface="Trebuchet MS"/>
              </a:defRPr>
            </a:lvl8pPr>
            <a:lvl9pPr marL="0" marR="0" lvl="8" indent="0" algn="l" rtl="0">
              <a:spcBef>
                <a:spcPts val="0"/>
              </a:spcBef>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hyperlink" Target="mailto:ksancho@ltcc.ed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ltcc.craniumcafe.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5.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hyperlink" Target="mailto:ambassador@ltcc.edu" TargetMode="Externa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jpg"/><Relationship Id="rId7"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ltcc.campusapp.com"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drive.google.com/file/d/1AlgX5i2UVcMS6R81Whb3Z-9Sci24IqVc/view"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ltcc.edu/wildernes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connect.chronicle.com/rs/931-EKA-218/images/CopingwithCoronavirus_Collection.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cccco.edu/About-Us/Chancellors-Office/Divisions/Communications-and-Marketing/Novel-Coronavirus" TargetMode="External"/><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 descr="A picture containing water, outdoor, beach, ocean&#10;&#10;Description automatically generated"/>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203" name="Google Shape;203;p1"/>
          <p:cNvSpPr txBox="1">
            <a:spLocks noGrp="1"/>
          </p:cNvSpPr>
          <p:nvPr>
            <p:ph type="ctrTitle"/>
          </p:nvPr>
        </p:nvSpPr>
        <p:spPr>
          <a:xfrm>
            <a:off x="3508189" y="52183"/>
            <a:ext cx="8144134" cy="1117688"/>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5400"/>
              <a:buFont typeface="Trebuchet MS"/>
              <a:buNone/>
            </a:pPr>
            <a:r>
              <a:rPr lang="en-US" b="1">
                <a:solidFill>
                  <a:schemeClr val="dk1"/>
                </a:solidFill>
              </a:rPr>
              <a:t>ALL-FACULTY MEETING</a:t>
            </a:r>
            <a:endParaRPr b="1"/>
          </a:p>
        </p:txBody>
      </p:sp>
      <p:sp>
        <p:nvSpPr>
          <p:cNvPr id="204" name="Google Shape;204;p1"/>
          <p:cNvSpPr txBox="1">
            <a:spLocks noGrp="1"/>
          </p:cNvSpPr>
          <p:nvPr>
            <p:ph type="subTitle" idx="1"/>
          </p:nvPr>
        </p:nvSpPr>
        <p:spPr>
          <a:xfrm>
            <a:off x="2968511" y="1054192"/>
            <a:ext cx="8144134" cy="1117687"/>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1"/>
              </a:buClr>
              <a:buSzPts val="2000"/>
              <a:buNone/>
            </a:pPr>
            <a:r>
              <a:rPr lang="en-US">
                <a:solidFill>
                  <a:schemeClr val="dk1"/>
                </a:solidFill>
              </a:rPr>
              <a:t>April 10,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9"/>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Pass/No Pass: P/NP</a:t>
            </a:r>
            <a:endParaRPr/>
          </a:p>
        </p:txBody>
      </p:sp>
      <p:pic>
        <p:nvPicPr>
          <p:cNvPr id="290" name="Google Shape;290;p9"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91" name="Google Shape;291;p9"/>
          <p:cNvSpPr txBox="1">
            <a:spLocks noGrp="1"/>
          </p:cNvSpPr>
          <p:nvPr>
            <p:ph type="body" idx="1"/>
          </p:nvPr>
        </p:nvSpPr>
        <p:spPr>
          <a:xfrm>
            <a:off x="587550" y="2159763"/>
            <a:ext cx="11016900" cy="4536600"/>
          </a:xfrm>
          <a:prstGeom prst="rect">
            <a:avLst/>
          </a:prstGeom>
          <a:noFill/>
          <a:ln>
            <a:noFill/>
          </a:ln>
        </p:spPr>
        <p:txBody>
          <a:bodyPr spcFirstLastPara="1" wrap="square" lIns="91425" tIns="45700" rIns="91425" bIns="45700" anchor="t" anchorCtr="0">
            <a:normAutofit/>
          </a:bodyPr>
          <a:lstStyle/>
          <a:p>
            <a:pPr marL="0" lvl="0" indent="0" algn="ctr" rtl="0">
              <a:lnSpc>
                <a:spcPct val="110000"/>
              </a:lnSpc>
              <a:spcBef>
                <a:spcPts val="0"/>
              </a:spcBef>
              <a:spcAft>
                <a:spcPts val="0"/>
              </a:spcAft>
              <a:buNone/>
            </a:pPr>
            <a:r>
              <a:rPr lang="en-US" sz="2200" b="1">
                <a:solidFill>
                  <a:srgbClr val="000000"/>
                </a:solidFill>
              </a:rPr>
              <a:t>Flexibility with Pass/No Pass Grades</a:t>
            </a:r>
            <a:endParaRPr sz="2200" b="1">
              <a:solidFill>
                <a:srgbClr val="000000"/>
              </a:solidFill>
            </a:endParaRPr>
          </a:p>
          <a:p>
            <a:pPr marL="0" lvl="0" indent="0" algn="l" rtl="0">
              <a:lnSpc>
                <a:spcPct val="110000"/>
              </a:lnSpc>
              <a:spcBef>
                <a:spcPts val="0"/>
              </a:spcBef>
              <a:spcAft>
                <a:spcPts val="0"/>
              </a:spcAft>
              <a:buNone/>
            </a:pPr>
            <a:endParaRPr sz="2200"/>
          </a:p>
          <a:p>
            <a:pPr marL="228600" lvl="0" indent="-254000" algn="l" rtl="0">
              <a:lnSpc>
                <a:spcPct val="100000"/>
              </a:lnSpc>
              <a:spcBef>
                <a:spcPts val="1000"/>
              </a:spcBef>
              <a:spcAft>
                <a:spcPts val="0"/>
              </a:spcAft>
              <a:buSzPts val="2200"/>
              <a:buChar char="•"/>
            </a:pPr>
            <a:r>
              <a:rPr lang="en-US" sz="2200"/>
              <a:t>Students attempting to complete a course under the current situation, rather than withdraw, will not be negatively affected should they ultimately be unable to successfully complete the course.</a:t>
            </a:r>
            <a:endParaRPr sz="2200"/>
          </a:p>
          <a:p>
            <a:pPr marL="228600" lvl="0" indent="0" algn="l" rtl="0">
              <a:lnSpc>
                <a:spcPct val="110000"/>
              </a:lnSpc>
              <a:spcBef>
                <a:spcPts val="0"/>
              </a:spcBef>
              <a:spcAft>
                <a:spcPts val="0"/>
              </a:spcAft>
              <a:buNone/>
            </a:pPr>
            <a:endParaRPr sz="2200"/>
          </a:p>
          <a:p>
            <a:pPr marL="228600" lvl="0" indent="-215900" algn="l" rtl="0">
              <a:lnSpc>
                <a:spcPct val="110000"/>
              </a:lnSpc>
              <a:spcBef>
                <a:spcPts val="0"/>
              </a:spcBef>
              <a:spcAft>
                <a:spcPts val="0"/>
              </a:spcAft>
              <a:buClr>
                <a:schemeClr val="lt1"/>
              </a:buClr>
              <a:buSzPts val="2200"/>
              <a:buChar char="•"/>
            </a:pPr>
            <a:r>
              <a:rPr lang="en-US" sz="2200"/>
              <a:t>The deadline for selecting a pass or no pass option instead of a letter grade is waived. </a:t>
            </a:r>
            <a:endParaRPr sz="2200"/>
          </a:p>
          <a:p>
            <a:pPr marL="228600" lvl="0" indent="0" algn="l" rtl="0">
              <a:lnSpc>
                <a:spcPct val="110000"/>
              </a:lnSpc>
              <a:spcBef>
                <a:spcPts val="0"/>
              </a:spcBef>
              <a:spcAft>
                <a:spcPts val="0"/>
              </a:spcAft>
              <a:buNone/>
            </a:pPr>
            <a:endParaRPr sz="2200"/>
          </a:p>
          <a:p>
            <a:pPr marL="228600" lvl="0" indent="-215900" algn="l" rtl="0">
              <a:lnSpc>
                <a:spcPct val="110000"/>
              </a:lnSpc>
              <a:spcBef>
                <a:spcPts val="0"/>
              </a:spcBef>
              <a:spcAft>
                <a:spcPts val="0"/>
              </a:spcAft>
              <a:buClr>
                <a:schemeClr val="lt1"/>
              </a:buClr>
              <a:buSzPts val="2200"/>
              <a:buChar char="•"/>
            </a:pPr>
            <a:r>
              <a:rPr lang="en-US" sz="2200"/>
              <a:t>P/NP may be awarded in any course, whether or not P/NP is an option on the Course Outline of Record.</a:t>
            </a:r>
            <a:endParaRPr sz="2200"/>
          </a:p>
          <a:p>
            <a:pPr marL="0" lvl="0" indent="0" algn="l" rtl="0">
              <a:lnSpc>
                <a:spcPct val="110000"/>
              </a:lnSpc>
              <a:spcBef>
                <a:spcPts val="1000"/>
              </a:spcBef>
              <a:spcAft>
                <a:spcPts val="0"/>
              </a:spcAft>
              <a:buNone/>
            </a:pPr>
            <a:endParaRPr sz="2200" i="1"/>
          </a:p>
        </p:txBody>
      </p:sp>
      <p:pic>
        <p:nvPicPr>
          <p:cNvPr id="292" name="Google Shape;292;p9"/>
          <p:cNvPicPr preferRelativeResize="0"/>
          <p:nvPr/>
        </p:nvPicPr>
        <p:blipFill>
          <a:blip r:embed="rId4">
            <a:alphaModFix/>
          </a:blip>
          <a:stretch>
            <a:fillRect/>
          </a:stretch>
        </p:blipFill>
        <p:spPr>
          <a:xfrm>
            <a:off x="3050000" y="2013750"/>
            <a:ext cx="641900" cy="64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Pass/No Pass cont’d</a:t>
            </a:r>
            <a:endParaRPr/>
          </a:p>
        </p:txBody>
      </p:sp>
      <p:pic>
        <p:nvPicPr>
          <p:cNvPr id="298" name="Google Shape;298;p10"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99" name="Google Shape;299;p10"/>
          <p:cNvSpPr txBox="1">
            <a:spLocks noGrp="1"/>
          </p:cNvSpPr>
          <p:nvPr>
            <p:ph type="body" idx="1"/>
          </p:nvPr>
        </p:nvSpPr>
        <p:spPr>
          <a:xfrm>
            <a:off x="918900" y="2799200"/>
            <a:ext cx="10354200" cy="2348100"/>
          </a:xfrm>
          <a:prstGeom prst="rect">
            <a:avLst/>
          </a:prstGeom>
          <a:noFill/>
          <a:ln>
            <a:noFill/>
          </a:ln>
        </p:spPr>
        <p:txBody>
          <a:bodyPr spcFirstLastPara="1" wrap="square" lIns="91425" tIns="45700" rIns="91425" bIns="45700" anchor="t" anchorCtr="0">
            <a:normAutofit/>
          </a:bodyPr>
          <a:lstStyle/>
          <a:p>
            <a:pPr marL="228600" lvl="0" indent="-215900" algn="l" rtl="0">
              <a:lnSpc>
                <a:spcPct val="100000"/>
              </a:lnSpc>
              <a:spcBef>
                <a:spcPts val="0"/>
              </a:spcBef>
              <a:spcAft>
                <a:spcPts val="0"/>
              </a:spcAft>
              <a:buClr>
                <a:schemeClr val="lt1"/>
              </a:buClr>
              <a:buSzPts val="2200"/>
              <a:buChar char="•"/>
            </a:pPr>
            <a:r>
              <a:rPr lang="en-US" sz="2200"/>
              <a:t>“No pass” grades will not be considered in probation and dismissal procedures.</a:t>
            </a:r>
            <a:endParaRPr sz="2200"/>
          </a:p>
          <a:p>
            <a:pPr marL="0" lvl="0" indent="0" algn="l" rtl="0">
              <a:lnSpc>
                <a:spcPct val="100000"/>
              </a:lnSpc>
              <a:spcBef>
                <a:spcPts val="0"/>
              </a:spcBef>
              <a:spcAft>
                <a:spcPts val="0"/>
              </a:spcAft>
              <a:buNone/>
            </a:pPr>
            <a:r>
              <a:rPr lang="en-US" sz="2200"/>
              <a:t>  </a:t>
            </a:r>
            <a:endParaRPr sz="2200"/>
          </a:p>
          <a:p>
            <a:pPr marL="228600" lvl="0" indent="-215900" algn="l" rtl="0">
              <a:lnSpc>
                <a:spcPct val="100000"/>
              </a:lnSpc>
              <a:spcBef>
                <a:spcPts val="1000"/>
              </a:spcBef>
              <a:spcAft>
                <a:spcPts val="0"/>
              </a:spcAft>
              <a:buClr>
                <a:schemeClr val="lt1"/>
              </a:buClr>
              <a:buSzPts val="2200"/>
              <a:buChar char="•"/>
            </a:pPr>
            <a:r>
              <a:rPr lang="en-US" sz="2200"/>
              <a:t>Some transfer institutions may require courses for a major to be completed with a letter grade and may restrict the number of transfer units that may be taken as P/NP.</a:t>
            </a:r>
            <a:endParaRPr sz="2200"/>
          </a:p>
          <a:p>
            <a:pPr marL="228600" lvl="0" indent="0" algn="l" rtl="0">
              <a:lnSpc>
                <a:spcPct val="100000"/>
              </a:lnSpc>
              <a:spcBef>
                <a:spcPts val="1000"/>
              </a:spcBef>
              <a:spcAft>
                <a:spcPts val="0"/>
              </a:spcAft>
              <a:buNone/>
            </a:pP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1"/>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California State University</a:t>
            </a:r>
            <a:endParaRPr/>
          </a:p>
        </p:txBody>
      </p:sp>
      <p:pic>
        <p:nvPicPr>
          <p:cNvPr id="305" name="Google Shape;305;p11"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306" name="Google Shape;306;p11"/>
          <p:cNvSpPr txBox="1">
            <a:spLocks noGrp="1"/>
          </p:cNvSpPr>
          <p:nvPr>
            <p:ph type="body" idx="1"/>
          </p:nvPr>
        </p:nvSpPr>
        <p:spPr>
          <a:xfrm>
            <a:off x="680325" y="2188400"/>
            <a:ext cx="11109300" cy="4381800"/>
          </a:xfrm>
          <a:prstGeom prst="rect">
            <a:avLst/>
          </a:prstGeom>
          <a:noFill/>
          <a:ln>
            <a:noFill/>
          </a:ln>
        </p:spPr>
        <p:txBody>
          <a:bodyPr spcFirstLastPara="1" wrap="square" lIns="91425" tIns="45700" rIns="91425" bIns="45700" anchor="t" anchorCtr="0">
            <a:normAutofit lnSpcReduction="10000"/>
          </a:bodyPr>
          <a:lstStyle/>
          <a:p>
            <a:pPr marL="228600" lvl="0" indent="-227330" algn="l" rtl="0">
              <a:lnSpc>
                <a:spcPct val="110000"/>
              </a:lnSpc>
              <a:spcBef>
                <a:spcPts val="0"/>
              </a:spcBef>
              <a:spcAft>
                <a:spcPts val="0"/>
              </a:spcAft>
              <a:buClr>
                <a:schemeClr val="lt1"/>
              </a:buClr>
              <a:buSzPts val="2200"/>
              <a:buChar char="•"/>
            </a:pPr>
            <a:r>
              <a:rPr lang="en-US" sz="2200"/>
              <a:t>The CSU campuses will accept “Credit” or “Pass” for transferable college courses completed in winter, spring or summer 2020 taken to satisfy:</a:t>
            </a:r>
            <a:endParaRPr sz="2200"/>
          </a:p>
          <a:p>
            <a:pPr marL="685800" lvl="1" indent="-225425" algn="l" rtl="0">
              <a:lnSpc>
                <a:spcPct val="110000"/>
              </a:lnSpc>
              <a:spcBef>
                <a:spcPts val="500"/>
              </a:spcBef>
              <a:spcAft>
                <a:spcPts val="0"/>
              </a:spcAft>
              <a:buClr>
                <a:schemeClr val="lt1"/>
              </a:buClr>
              <a:buSzPts val="1800"/>
              <a:buChar char="•"/>
            </a:pPr>
            <a:r>
              <a:rPr lang="en-US" sz="1800"/>
              <a:t>The Golden Four (English language, oral communication, critical thinking, and mathematics/quantitative reasoning);</a:t>
            </a:r>
            <a:endParaRPr sz="1800"/>
          </a:p>
          <a:p>
            <a:pPr marL="685800" lvl="1" indent="-225425" algn="l" rtl="0">
              <a:lnSpc>
                <a:spcPct val="110000"/>
              </a:lnSpc>
              <a:spcBef>
                <a:spcPts val="500"/>
              </a:spcBef>
              <a:spcAft>
                <a:spcPts val="0"/>
              </a:spcAft>
              <a:buClr>
                <a:schemeClr val="lt1"/>
              </a:buClr>
              <a:buSzPts val="1800"/>
              <a:buChar char="•"/>
            </a:pPr>
            <a:r>
              <a:rPr lang="en-US" sz="1800"/>
              <a:t>All other General Education courses; and</a:t>
            </a:r>
            <a:endParaRPr sz="1800"/>
          </a:p>
          <a:p>
            <a:pPr marL="685800" lvl="1" indent="-225425" algn="l" rtl="0">
              <a:lnSpc>
                <a:spcPct val="110000"/>
              </a:lnSpc>
              <a:spcBef>
                <a:spcPts val="500"/>
              </a:spcBef>
              <a:spcAft>
                <a:spcPts val="0"/>
              </a:spcAft>
              <a:buClr>
                <a:schemeClr val="lt1"/>
              </a:buClr>
              <a:buSzPts val="1800"/>
              <a:buChar char="•"/>
            </a:pPr>
            <a:r>
              <a:rPr lang="en-US" sz="1800"/>
              <a:t>Major prerequisite courses (and lower division major courses).</a:t>
            </a:r>
            <a:endParaRPr sz="1800"/>
          </a:p>
          <a:p>
            <a:pPr marL="457200" lvl="0" indent="0" algn="l" rtl="0">
              <a:lnSpc>
                <a:spcPct val="110000"/>
              </a:lnSpc>
              <a:spcBef>
                <a:spcPts val="500"/>
              </a:spcBef>
              <a:spcAft>
                <a:spcPts val="0"/>
              </a:spcAft>
              <a:buNone/>
            </a:pPr>
            <a:endParaRPr sz="1800"/>
          </a:p>
          <a:p>
            <a:pPr marL="228600" lvl="0" indent="-227330" algn="l" rtl="0">
              <a:lnSpc>
                <a:spcPct val="110000"/>
              </a:lnSpc>
              <a:spcBef>
                <a:spcPts val="1000"/>
              </a:spcBef>
              <a:spcAft>
                <a:spcPts val="0"/>
              </a:spcAft>
              <a:buClr>
                <a:schemeClr val="lt1"/>
              </a:buClr>
              <a:buSzPts val="2200"/>
              <a:buChar char="•"/>
            </a:pPr>
            <a:r>
              <a:rPr lang="en-US" sz="2200"/>
              <a:t>The “Credit” or “Pass” grades will not figure into the CSU transferable GPA</a:t>
            </a:r>
            <a:endParaRPr sz="2200"/>
          </a:p>
          <a:p>
            <a:pPr marL="0" lvl="0" indent="0" algn="l" rtl="0">
              <a:lnSpc>
                <a:spcPct val="110000"/>
              </a:lnSpc>
              <a:spcBef>
                <a:spcPts val="1000"/>
              </a:spcBef>
              <a:spcAft>
                <a:spcPts val="0"/>
              </a:spcAft>
              <a:buNone/>
            </a:pPr>
            <a:endParaRPr sz="2200"/>
          </a:p>
          <a:p>
            <a:pPr marL="228600" lvl="0" indent="-227330" algn="l" rtl="0">
              <a:lnSpc>
                <a:spcPct val="110000"/>
              </a:lnSpc>
              <a:spcBef>
                <a:spcPts val="1000"/>
              </a:spcBef>
              <a:spcAft>
                <a:spcPts val="0"/>
              </a:spcAft>
              <a:buClr>
                <a:schemeClr val="lt1"/>
              </a:buClr>
              <a:buSzPts val="2200"/>
              <a:buChar char="•"/>
            </a:pPr>
            <a:r>
              <a:rPr lang="en-US" sz="2200"/>
              <a:t>CSU campuses request that transcripts be provided by July 15, 2020; however, CSU campuses will continue to accept transcripts through the fall 2020 term.</a:t>
            </a:r>
            <a:endParaRPr sz="2200"/>
          </a:p>
          <a:p>
            <a:pPr marL="228600" lvl="0" indent="-87629" algn="l" rtl="0">
              <a:lnSpc>
                <a:spcPct val="90000"/>
              </a:lnSpc>
              <a:spcBef>
                <a:spcPts val="1000"/>
              </a:spcBef>
              <a:spcAft>
                <a:spcPts val="0"/>
              </a:spcAft>
              <a:buClr>
                <a:schemeClr val="lt1"/>
              </a:buClr>
              <a:buSzPts val="2220"/>
              <a:buNone/>
            </a:pPr>
            <a:endParaRPr sz="222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University of California</a:t>
            </a:r>
            <a:endParaRPr/>
          </a:p>
        </p:txBody>
      </p:sp>
      <p:pic>
        <p:nvPicPr>
          <p:cNvPr id="312" name="Google Shape;312;p12"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313" name="Google Shape;313;p12"/>
          <p:cNvSpPr txBox="1">
            <a:spLocks noGrp="1"/>
          </p:cNvSpPr>
          <p:nvPr>
            <p:ph type="body" idx="1"/>
          </p:nvPr>
        </p:nvSpPr>
        <p:spPr>
          <a:xfrm>
            <a:off x="378300" y="2117400"/>
            <a:ext cx="11435400" cy="40809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lt1"/>
              </a:buClr>
              <a:buSzPts val="2170"/>
              <a:buChar char="•"/>
            </a:pPr>
            <a:r>
              <a:rPr lang="en-US" sz="2170"/>
              <a:t>For transfer students, UCs are temporarily suspending the cap on the number of transferable units with “pass/no pass” grading applied toward the minimum 90 quarter units required for junior standing;</a:t>
            </a:r>
            <a:endParaRPr sz="2170"/>
          </a:p>
          <a:p>
            <a:pPr marL="0" lvl="0" indent="0" algn="l" rtl="0">
              <a:lnSpc>
                <a:spcPct val="100000"/>
              </a:lnSpc>
              <a:spcBef>
                <a:spcPts val="0"/>
              </a:spcBef>
              <a:spcAft>
                <a:spcPts val="0"/>
              </a:spcAft>
              <a:buNone/>
            </a:pPr>
            <a:endParaRPr sz="2170"/>
          </a:p>
          <a:p>
            <a:pPr marL="228600" lvl="0" indent="-228600" algn="l" rtl="0">
              <a:lnSpc>
                <a:spcPct val="100000"/>
              </a:lnSpc>
              <a:spcBef>
                <a:spcPts val="1000"/>
              </a:spcBef>
              <a:spcAft>
                <a:spcPts val="0"/>
              </a:spcAft>
              <a:buClr>
                <a:schemeClr val="lt1"/>
              </a:buClr>
              <a:buSzPts val="2170"/>
              <a:buChar char="•"/>
            </a:pPr>
            <a:r>
              <a:rPr lang="en-US" sz="2170"/>
              <a:t>Suspending the letter grade requirement for A-G courses completed in winter/spring/summer 2020 for all students, including UC’s most recently admitted freshmen; and </a:t>
            </a:r>
            <a:endParaRPr sz="2170"/>
          </a:p>
          <a:p>
            <a:pPr marL="0" lvl="0" indent="0" algn="l" rtl="0">
              <a:lnSpc>
                <a:spcPct val="100000"/>
              </a:lnSpc>
              <a:spcBef>
                <a:spcPts val="1000"/>
              </a:spcBef>
              <a:spcAft>
                <a:spcPts val="0"/>
              </a:spcAft>
              <a:buNone/>
            </a:pPr>
            <a:endParaRPr sz="2170"/>
          </a:p>
          <a:p>
            <a:pPr marL="228600" lvl="0" indent="-228600" algn="l" rtl="0">
              <a:lnSpc>
                <a:spcPct val="100000"/>
              </a:lnSpc>
              <a:spcBef>
                <a:spcPts val="1000"/>
              </a:spcBef>
              <a:spcAft>
                <a:spcPts val="0"/>
              </a:spcAft>
              <a:buClr>
                <a:schemeClr val="lt1"/>
              </a:buClr>
              <a:buSzPts val="2170"/>
              <a:buChar char="•"/>
            </a:pPr>
            <a:r>
              <a:rPr lang="en-US" sz="2170"/>
              <a:t>Providing that there will be no rescission of student admissions offers that result from students or schools missing official final transcript deadlines, and student retention of admission status through the first day of class until official documents are received by campuses.</a:t>
            </a:r>
            <a:endParaRPr sz="186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Repetition</a:t>
            </a:r>
            <a:endParaRPr/>
          </a:p>
        </p:txBody>
      </p:sp>
      <p:pic>
        <p:nvPicPr>
          <p:cNvPr id="319" name="Google Shape;319;p13"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320" name="Google Shape;320;p13"/>
          <p:cNvSpPr txBox="1">
            <a:spLocks noGrp="1"/>
          </p:cNvSpPr>
          <p:nvPr>
            <p:ph type="body" idx="1"/>
          </p:nvPr>
        </p:nvSpPr>
        <p:spPr>
          <a:xfrm>
            <a:off x="680325" y="2795825"/>
            <a:ext cx="10662300" cy="1500600"/>
          </a:xfrm>
          <a:prstGeom prst="rect">
            <a:avLst/>
          </a:prstGeom>
          <a:noFill/>
          <a:ln>
            <a:noFill/>
          </a:ln>
        </p:spPr>
        <p:txBody>
          <a:bodyPr spcFirstLastPara="1" wrap="square" lIns="91425" tIns="45700" rIns="91425" bIns="45700" anchor="t" anchorCtr="0">
            <a:normAutofit fontScale="92500" lnSpcReduction="10000"/>
          </a:bodyPr>
          <a:lstStyle/>
          <a:p>
            <a:pPr marL="457200" lvl="0" indent="0" algn="ctr" rtl="0">
              <a:lnSpc>
                <a:spcPct val="100000"/>
              </a:lnSpc>
              <a:spcBef>
                <a:spcPts val="0"/>
              </a:spcBef>
              <a:spcAft>
                <a:spcPts val="0"/>
              </a:spcAft>
              <a:buNone/>
            </a:pPr>
            <a:r>
              <a:rPr lang="en-US" sz="2200" b="1">
                <a:solidFill>
                  <a:srgbClr val="000000"/>
                </a:solidFill>
              </a:rPr>
              <a:t>Students will be able to Repeat Courses</a:t>
            </a:r>
            <a:endParaRPr sz="2200" b="1">
              <a:solidFill>
                <a:srgbClr val="000000"/>
              </a:solidFill>
            </a:endParaRPr>
          </a:p>
          <a:p>
            <a:pPr marL="457200" lvl="0" indent="0" algn="ctr" rtl="0">
              <a:lnSpc>
                <a:spcPct val="100000"/>
              </a:lnSpc>
              <a:spcBef>
                <a:spcPts val="0"/>
              </a:spcBef>
              <a:spcAft>
                <a:spcPts val="0"/>
              </a:spcAft>
              <a:buNone/>
            </a:pPr>
            <a:endParaRPr sz="2200">
              <a:solidFill>
                <a:srgbClr val="FFFFFF"/>
              </a:solidFill>
            </a:endParaRPr>
          </a:p>
          <a:p>
            <a:pPr marL="457200" lvl="0" indent="-368300" algn="l" rtl="0">
              <a:lnSpc>
                <a:spcPct val="100000"/>
              </a:lnSpc>
              <a:spcBef>
                <a:spcPts val="0"/>
              </a:spcBef>
              <a:spcAft>
                <a:spcPts val="0"/>
              </a:spcAft>
              <a:buSzPts val="2200"/>
              <a:buChar char="•"/>
            </a:pPr>
            <a:r>
              <a:rPr lang="en-US" sz="2200">
                <a:solidFill>
                  <a:srgbClr val="FFFFFF"/>
                </a:solidFill>
              </a:rPr>
              <a:t>Stude</a:t>
            </a:r>
            <a:r>
              <a:rPr lang="en-US" sz="2200"/>
              <a:t>nts can retake any course attempted during the pandemic,  and colleges are being directed to disregard the previous grade when computing a GPA once the course has been retaken and completed.</a:t>
            </a:r>
            <a:endParaRPr sz="2200"/>
          </a:p>
        </p:txBody>
      </p:sp>
      <p:pic>
        <p:nvPicPr>
          <p:cNvPr id="321" name="Google Shape;321;p13"/>
          <p:cNvPicPr preferRelativeResize="0"/>
          <p:nvPr/>
        </p:nvPicPr>
        <p:blipFill>
          <a:blip r:embed="rId4">
            <a:alphaModFix/>
          </a:blip>
          <a:stretch>
            <a:fillRect/>
          </a:stretch>
        </p:blipFill>
        <p:spPr>
          <a:xfrm>
            <a:off x="2973800" y="2699550"/>
            <a:ext cx="641900" cy="641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4"/>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Auditing</a:t>
            </a:r>
            <a:endParaRPr/>
          </a:p>
        </p:txBody>
      </p:sp>
      <p:pic>
        <p:nvPicPr>
          <p:cNvPr id="327" name="Google Shape;327;p14"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328" name="Google Shape;328;p14"/>
          <p:cNvSpPr txBox="1">
            <a:spLocks noGrp="1"/>
          </p:cNvSpPr>
          <p:nvPr>
            <p:ph type="body" idx="1"/>
          </p:nvPr>
        </p:nvSpPr>
        <p:spPr>
          <a:xfrm>
            <a:off x="680325" y="2294463"/>
            <a:ext cx="11217300" cy="4267200"/>
          </a:xfrm>
          <a:prstGeom prst="rect">
            <a:avLst/>
          </a:prstGeom>
          <a:noFill/>
          <a:ln>
            <a:noFill/>
          </a:ln>
        </p:spPr>
        <p:txBody>
          <a:bodyPr spcFirstLastPara="1" wrap="square" lIns="91425" tIns="45700" rIns="91425" bIns="45700" anchor="t" anchorCtr="0">
            <a:normAutofit/>
          </a:bodyPr>
          <a:lstStyle/>
          <a:p>
            <a:pPr marL="228600" lvl="0" indent="0" algn="ctr" rtl="0">
              <a:lnSpc>
                <a:spcPct val="100000"/>
              </a:lnSpc>
              <a:spcBef>
                <a:spcPts val="0"/>
              </a:spcBef>
              <a:spcAft>
                <a:spcPts val="0"/>
              </a:spcAft>
              <a:buNone/>
            </a:pPr>
            <a:r>
              <a:rPr lang="en-US" sz="2200" b="1">
                <a:solidFill>
                  <a:srgbClr val="000000"/>
                </a:solidFill>
              </a:rPr>
              <a:t>Waiting Period Lifted for Audits</a:t>
            </a:r>
            <a:endParaRPr sz="2200" b="1">
              <a:solidFill>
                <a:srgbClr val="000000"/>
              </a:solidFill>
            </a:endParaRPr>
          </a:p>
          <a:p>
            <a:pPr marL="228600" lvl="0" indent="0" algn="l" rtl="0">
              <a:lnSpc>
                <a:spcPct val="100000"/>
              </a:lnSpc>
              <a:spcBef>
                <a:spcPts val="0"/>
              </a:spcBef>
              <a:spcAft>
                <a:spcPts val="0"/>
              </a:spcAft>
              <a:buNone/>
            </a:pPr>
            <a:endParaRPr sz="2200"/>
          </a:p>
          <a:p>
            <a:pPr marL="228600" lvl="0" indent="-227330" algn="l" rtl="0">
              <a:lnSpc>
                <a:spcPct val="100000"/>
              </a:lnSpc>
              <a:spcBef>
                <a:spcPts val="0"/>
              </a:spcBef>
              <a:spcAft>
                <a:spcPts val="0"/>
              </a:spcAft>
              <a:buClr>
                <a:schemeClr val="lt1"/>
              </a:buClr>
              <a:buSzPts val="2200"/>
              <a:buChar char="•"/>
            </a:pPr>
            <a:r>
              <a:rPr lang="en-US" sz="2200"/>
              <a:t>LTCC has lifted the two-week waiting period for students to be able to register as an “auditor” in a class. Students can register as an auditor now.</a:t>
            </a:r>
            <a:endParaRPr sz="2200"/>
          </a:p>
          <a:p>
            <a:pPr marL="0" lvl="0" indent="0" algn="l" rtl="0">
              <a:lnSpc>
                <a:spcPct val="100000"/>
              </a:lnSpc>
              <a:spcBef>
                <a:spcPts val="0"/>
              </a:spcBef>
              <a:spcAft>
                <a:spcPts val="0"/>
              </a:spcAft>
              <a:buNone/>
            </a:pPr>
            <a:endParaRPr sz="2200"/>
          </a:p>
          <a:p>
            <a:pPr marL="228600" lvl="0" indent="-227330" algn="l" rtl="0">
              <a:lnSpc>
                <a:spcPct val="100000"/>
              </a:lnSpc>
              <a:spcBef>
                <a:spcPts val="1000"/>
              </a:spcBef>
              <a:spcAft>
                <a:spcPts val="0"/>
              </a:spcAft>
              <a:buClr>
                <a:schemeClr val="lt1"/>
              </a:buClr>
              <a:buSzPts val="2200"/>
              <a:buChar char="•"/>
            </a:pPr>
            <a:r>
              <a:rPr lang="en-US" sz="2200"/>
              <a:t>Other auditing requirements remain: </a:t>
            </a:r>
            <a:endParaRPr sz="2200"/>
          </a:p>
          <a:p>
            <a:pPr marL="685800" lvl="1" indent="-201930" algn="l" rtl="0">
              <a:lnSpc>
                <a:spcPct val="100000"/>
              </a:lnSpc>
              <a:spcBef>
                <a:spcPts val="500"/>
              </a:spcBef>
              <a:spcAft>
                <a:spcPts val="0"/>
              </a:spcAft>
              <a:buClr>
                <a:schemeClr val="lt1"/>
              </a:buClr>
              <a:buSzPts val="1800"/>
              <a:buChar char="•"/>
            </a:pPr>
            <a:r>
              <a:rPr lang="en-US" sz="1800"/>
              <a:t>Students must have already completed the course successfully at LTCC.</a:t>
            </a:r>
            <a:endParaRPr sz="1800"/>
          </a:p>
          <a:p>
            <a:pPr marL="685800" lvl="1" indent="-201930" algn="l" rtl="0">
              <a:lnSpc>
                <a:spcPct val="100000"/>
              </a:lnSpc>
              <a:spcBef>
                <a:spcPts val="500"/>
              </a:spcBef>
              <a:spcAft>
                <a:spcPts val="0"/>
              </a:spcAft>
              <a:buClr>
                <a:schemeClr val="lt1"/>
              </a:buClr>
              <a:buSzPts val="1800"/>
              <a:buChar char="•"/>
            </a:pPr>
            <a:r>
              <a:rPr lang="en-US" sz="1800"/>
              <a:t>Students should have already completed their maximum attempts in the related family, if relevant.</a:t>
            </a:r>
            <a:endParaRPr sz="1800"/>
          </a:p>
          <a:p>
            <a:pPr marL="685800" lvl="1" indent="-201930" algn="l" rtl="0">
              <a:lnSpc>
                <a:spcPct val="100000"/>
              </a:lnSpc>
              <a:spcBef>
                <a:spcPts val="500"/>
              </a:spcBef>
              <a:spcAft>
                <a:spcPts val="0"/>
              </a:spcAft>
              <a:buClr>
                <a:schemeClr val="lt1"/>
              </a:buClr>
              <a:buSzPts val="1800"/>
              <a:buChar char="•"/>
            </a:pPr>
            <a:r>
              <a:rPr lang="en-US" sz="1800"/>
              <a:t>Students can only audit a course with faculty permission (faculty have the right to deny audits but must do so consistently for all students in a class).</a:t>
            </a:r>
            <a:endParaRPr sz="1800"/>
          </a:p>
          <a:p>
            <a:pPr marL="685800" lvl="1" indent="-201930" algn="l" rtl="0">
              <a:lnSpc>
                <a:spcPct val="100000"/>
              </a:lnSpc>
              <a:spcBef>
                <a:spcPts val="500"/>
              </a:spcBef>
              <a:spcAft>
                <a:spcPts val="0"/>
              </a:spcAft>
              <a:buClr>
                <a:schemeClr val="lt1"/>
              </a:buClr>
              <a:buSzPts val="1800"/>
              <a:buChar char="•"/>
            </a:pPr>
            <a:r>
              <a:rPr lang="en-US" sz="1800"/>
              <a:t>Auditing students shall never take a registration spot from a student needing the course for credit.</a:t>
            </a:r>
            <a:endParaRPr sz="1800"/>
          </a:p>
          <a:p>
            <a:pPr marL="685800" lvl="1" indent="-201930" algn="l" rtl="0">
              <a:lnSpc>
                <a:spcPct val="100000"/>
              </a:lnSpc>
              <a:spcBef>
                <a:spcPts val="500"/>
              </a:spcBef>
              <a:spcAft>
                <a:spcPts val="0"/>
              </a:spcAft>
              <a:buClr>
                <a:schemeClr val="lt1"/>
              </a:buClr>
              <a:buSzPts val="1800"/>
              <a:buChar char="•"/>
            </a:pPr>
            <a:r>
              <a:rPr lang="en-US" sz="1800"/>
              <a:t>Auditing students do not count toward total enrollment numbers.</a:t>
            </a:r>
            <a:endParaRPr sz="1800"/>
          </a:p>
          <a:p>
            <a:pPr marL="685800" lvl="1" indent="-111125" algn="l" rtl="0">
              <a:lnSpc>
                <a:spcPct val="80000"/>
              </a:lnSpc>
              <a:spcBef>
                <a:spcPts val="500"/>
              </a:spcBef>
              <a:spcAft>
                <a:spcPts val="0"/>
              </a:spcAft>
              <a:buClr>
                <a:schemeClr val="lt1"/>
              </a:buClr>
              <a:buSzPts val="1850"/>
              <a:buNone/>
            </a:pPr>
            <a:endParaRPr sz="1800"/>
          </a:p>
        </p:txBody>
      </p:sp>
      <p:pic>
        <p:nvPicPr>
          <p:cNvPr id="329" name="Google Shape;329;p14"/>
          <p:cNvPicPr preferRelativeResize="0"/>
          <p:nvPr/>
        </p:nvPicPr>
        <p:blipFill>
          <a:blip r:embed="rId4">
            <a:alphaModFix/>
          </a:blip>
          <a:stretch>
            <a:fillRect/>
          </a:stretch>
        </p:blipFill>
        <p:spPr>
          <a:xfrm>
            <a:off x="3659600" y="2166150"/>
            <a:ext cx="641900" cy="641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333"/>
        <p:cNvGrpSpPr/>
        <p:nvPr/>
      </p:nvGrpSpPr>
      <p:grpSpPr>
        <a:xfrm>
          <a:off x="0" y="0"/>
          <a:ext cx="0" cy="0"/>
          <a:chOff x="0" y="0"/>
          <a:chExt cx="0" cy="0"/>
        </a:xfrm>
      </p:grpSpPr>
      <p:grpSp>
        <p:nvGrpSpPr>
          <p:cNvPr id="334" name="Google Shape;334;p15"/>
          <p:cNvGrpSpPr/>
          <p:nvPr/>
        </p:nvGrpSpPr>
        <p:grpSpPr>
          <a:xfrm>
            <a:off x="-3176" y="0"/>
            <a:ext cx="12192001" cy="6858001"/>
            <a:chOff x="-3176" y="0"/>
            <a:chExt cx="12192001" cy="6858001"/>
          </a:xfrm>
        </p:grpSpPr>
        <p:sp>
          <p:nvSpPr>
            <p:cNvPr id="335" name="Google Shape;335;p15"/>
            <p:cNvSpPr/>
            <p:nvPr/>
          </p:nvSpPr>
          <p:spPr>
            <a:xfrm>
              <a:off x="0" y="0"/>
              <a:ext cx="12188825" cy="6858001"/>
            </a:xfrm>
            <a:prstGeom prst="rect">
              <a:avLst/>
            </a:prstGeom>
            <a:gradFill>
              <a:gsLst>
                <a:gs pos="0">
                  <a:srgbClr val="2CEAE0"/>
                </a:gs>
                <a:gs pos="50000">
                  <a:srgbClr val="1FAAC6"/>
                </a:gs>
                <a:gs pos="100000">
                  <a:srgbClr val="0A2161"/>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336" name="Google Shape;336;p15"/>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pic>
        <p:nvPicPr>
          <p:cNvPr id="337" name="Google Shape;337;p15" descr="A large body of water&#10;&#10;Description automatically generated"/>
          <p:cNvPicPr preferRelativeResize="0"/>
          <p:nvPr/>
        </p:nvPicPr>
        <p:blipFill rotWithShape="1">
          <a:blip r:embed="rId4">
            <a:alphaModFix/>
          </a:blip>
          <a:srcRect l="19329" r="21130" b="-1"/>
          <a:stretch/>
        </p:blipFill>
        <p:spPr>
          <a:xfrm>
            <a:off x="6096000" y="10"/>
            <a:ext cx="6092823" cy="6856310"/>
          </a:xfrm>
          <a:prstGeom prst="rect">
            <a:avLst/>
          </a:prstGeom>
          <a:noFill/>
          <a:ln>
            <a:noFill/>
          </a:ln>
        </p:spPr>
      </p:pic>
      <p:sp>
        <p:nvSpPr>
          <p:cNvPr id="338" name="Google Shape;338;p15"/>
          <p:cNvSpPr/>
          <p:nvPr/>
        </p:nvSpPr>
        <p:spPr>
          <a:xfrm>
            <a:off x="2" y="609600"/>
            <a:ext cx="6499753"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5"/>
          <p:cNvSpPr txBox="1">
            <a:spLocks noGrp="1"/>
          </p:cNvSpPr>
          <p:nvPr>
            <p:ph type="title"/>
          </p:nvPr>
        </p:nvSpPr>
        <p:spPr>
          <a:xfrm>
            <a:off x="680325" y="753225"/>
            <a:ext cx="56571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RESOURCES </a:t>
            </a:r>
            <a:endParaRPr/>
          </a:p>
        </p:txBody>
      </p:sp>
      <p:pic>
        <p:nvPicPr>
          <p:cNvPr id="340" name="Google Shape;340;p15"/>
          <p:cNvPicPr preferRelativeResize="0"/>
          <p:nvPr/>
        </p:nvPicPr>
        <p:blipFill rotWithShape="1">
          <a:blip r:embed="rId5">
            <a:alphaModFix/>
          </a:blip>
          <a:srcRect/>
          <a:stretch/>
        </p:blipFill>
        <p:spPr>
          <a:xfrm>
            <a:off x="2" y="1970240"/>
            <a:ext cx="6492240" cy="261714"/>
          </a:xfrm>
          <a:prstGeom prst="rect">
            <a:avLst/>
          </a:prstGeom>
          <a:noFill/>
          <a:ln>
            <a:noFill/>
          </a:ln>
        </p:spPr>
      </p:pic>
      <p:sp>
        <p:nvSpPr>
          <p:cNvPr id="341" name="Google Shape;341;p15"/>
          <p:cNvSpPr txBox="1">
            <a:spLocks noGrp="1"/>
          </p:cNvSpPr>
          <p:nvPr>
            <p:ph type="body" idx="1"/>
          </p:nvPr>
        </p:nvSpPr>
        <p:spPr>
          <a:xfrm>
            <a:off x="466650" y="2154700"/>
            <a:ext cx="5501700" cy="461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400">
                <a:solidFill>
                  <a:schemeClr val="dk1"/>
                </a:solidFill>
              </a:rPr>
              <a:t>For Student</a:t>
            </a:r>
            <a:r>
              <a:rPr lang="en-US">
                <a:solidFill>
                  <a:schemeClr val="dk1"/>
                </a:solidFill>
              </a:rPr>
              <a:t>s:</a:t>
            </a:r>
            <a:endParaRPr sz="2400">
              <a:solidFill>
                <a:schemeClr val="dk1"/>
              </a:solidFill>
            </a:endParaRPr>
          </a:p>
          <a:p>
            <a:pPr marL="685800" lvl="1" indent="-215900" algn="l" rtl="0">
              <a:lnSpc>
                <a:spcPct val="90000"/>
              </a:lnSpc>
              <a:spcBef>
                <a:spcPts val="0"/>
              </a:spcBef>
              <a:spcAft>
                <a:spcPts val="0"/>
              </a:spcAft>
              <a:buClr>
                <a:schemeClr val="dk1"/>
              </a:buClr>
              <a:buSzPts val="2200"/>
              <a:buChar char="•"/>
            </a:pPr>
            <a:r>
              <a:rPr lang="en-US" sz="2200">
                <a:solidFill>
                  <a:schemeClr val="dk1"/>
                </a:solidFill>
              </a:rPr>
              <a:t>Chromebooks</a:t>
            </a:r>
            <a:endParaRPr sz="2200"/>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WiFi Access Points</a:t>
            </a:r>
            <a:endParaRPr sz="2200"/>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Quarterly Textbooks and Calculators</a:t>
            </a:r>
            <a:endParaRPr sz="2200">
              <a:solidFill>
                <a:schemeClr val="dk1"/>
              </a:solidFill>
            </a:endParaRPr>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Tutoring</a:t>
            </a:r>
            <a:endParaRPr sz="2200">
              <a:solidFill>
                <a:schemeClr val="dk1"/>
              </a:solidFill>
            </a:endParaRPr>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Cranium Cafe</a:t>
            </a:r>
            <a:endParaRPr sz="2200">
              <a:solidFill>
                <a:schemeClr val="dk1"/>
              </a:solidFill>
            </a:endParaRPr>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Lab Kits</a:t>
            </a:r>
            <a:endParaRPr sz="2200"/>
          </a:p>
          <a:p>
            <a:pPr marL="685800" lvl="1" indent="-215900" algn="l" rtl="0">
              <a:lnSpc>
                <a:spcPct val="90000"/>
              </a:lnSpc>
              <a:spcBef>
                <a:spcPts val="500"/>
              </a:spcBef>
              <a:spcAft>
                <a:spcPts val="0"/>
              </a:spcAft>
              <a:buClr>
                <a:schemeClr val="dk1"/>
              </a:buClr>
              <a:buSzPts val="2200"/>
              <a:buChar char="•"/>
            </a:pPr>
            <a:r>
              <a:rPr lang="en-US" sz="2200">
                <a:solidFill>
                  <a:schemeClr val="dk1"/>
                </a:solidFill>
              </a:rPr>
              <a:t>Food Pantry</a:t>
            </a:r>
            <a:endParaRPr sz="2200">
              <a:solidFill>
                <a:schemeClr val="dk1"/>
              </a:solidFill>
            </a:endParaRPr>
          </a:p>
          <a:p>
            <a:pPr marL="457200" lvl="0" indent="0" algn="l" rtl="0">
              <a:lnSpc>
                <a:spcPct val="90000"/>
              </a:lnSpc>
              <a:spcBef>
                <a:spcPts val="500"/>
              </a:spcBef>
              <a:spcAft>
                <a:spcPts val="0"/>
              </a:spcAft>
              <a:buNone/>
            </a:pPr>
            <a:r>
              <a:rPr lang="en-US" sz="2200">
                <a:solidFill>
                  <a:schemeClr val="dk1"/>
                </a:solidFill>
              </a:rPr>
              <a:t>       ...and more!</a:t>
            </a:r>
            <a:endParaRPr sz="2200">
              <a:solidFill>
                <a:schemeClr val="dk1"/>
              </a:solidFill>
            </a:endParaRPr>
          </a:p>
          <a:p>
            <a:pPr marL="457200" lvl="0" indent="0" algn="l" rtl="0">
              <a:lnSpc>
                <a:spcPct val="90000"/>
              </a:lnSpc>
              <a:spcBef>
                <a:spcPts val="500"/>
              </a:spcBef>
              <a:spcAft>
                <a:spcPts val="0"/>
              </a:spcAft>
              <a:buNone/>
            </a:pPr>
            <a:endParaRPr sz="2200">
              <a:solidFill>
                <a:schemeClr val="dk1"/>
              </a:solidFill>
            </a:endParaRPr>
          </a:p>
          <a:p>
            <a:pPr marL="0" lvl="0" indent="0" algn="l" rtl="0">
              <a:lnSpc>
                <a:spcPct val="90000"/>
              </a:lnSpc>
              <a:spcBef>
                <a:spcPts val="500"/>
              </a:spcBef>
              <a:spcAft>
                <a:spcPts val="0"/>
              </a:spcAft>
              <a:buNone/>
            </a:pPr>
            <a:r>
              <a:rPr lang="en-US">
                <a:solidFill>
                  <a:schemeClr val="dk1"/>
                </a:solidFill>
              </a:rPr>
              <a:t>For Faculty:</a:t>
            </a:r>
            <a:endParaRPr>
              <a:solidFill>
                <a:schemeClr val="dk1"/>
              </a:solidFill>
            </a:endParaRPr>
          </a:p>
          <a:p>
            <a:pPr marL="914400" lvl="0" indent="-368300" algn="l" rtl="0">
              <a:lnSpc>
                <a:spcPct val="90000"/>
              </a:lnSpc>
              <a:spcBef>
                <a:spcPts val="500"/>
              </a:spcBef>
              <a:spcAft>
                <a:spcPts val="0"/>
              </a:spcAft>
              <a:buClr>
                <a:schemeClr val="dk1"/>
              </a:buClr>
              <a:buSzPts val="2200"/>
              <a:buChar char="•"/>
            </a:pPr>
            <a:r>
              <a:rPr lang="en-US" sz="2200">
                <a:solidFill>
                  <a:schemeClr val="dk1"/>
                </a:solidFill>
              </a:rPr>
              <a:t>Coping with Coronavirus</a:t>
            </a:r>
            <a:endParaRPr sz="2200">
              <a:solidFill>
                <a:schemeClr val="dk1"/>
              </a:solidFill>
            </a:endParaRPr>
          </a:p>
          <a:p>
            <a:pPr marL="0" lvl="0" indent="0" algn="l" rtl="0">
              <a:lnSpc>
                <a:spcPct val="90000"/>
              </a:lnSpc>
              <a:spcBef>
                <a:spcPts val="500"/>
              </a:spcBef>
              <a:spcAft>
                <a:spcPts val="0"/>
              </a:spcAft>
              <a:buNone/>
            </a:pPr>
            <a:endParaRPr sz="2400">
              <a:solidFill>
                <a:schemeClr val="dk1"/>
              </a:solidFill>
            </a:endParaRPr>
          </a:p>
          <a:p>
            <a:pPr marL="0" lvl="0" indent="0" algn="l" rtl="0">
              <a:lnSpc>
                <a:spcPct val="90000"/>
              </a:lnSpc>
              <a:spcBef>
                <a:spcPts val="1000"/>
              </a:spcBef>
              <a:spcAft>
                <a:spcPts val="0"/>
              </a:spcAft>
              <a:buClr>
                <a:schemeClr val="lt1"/>
              </a:buClr>
              <a:buSzPts val="2000"/>
              <a:buNone/>
            </a:pPr>
            <a:endParaRPr sz="2000"/>
          </a:p>
        </p:txBody>
      </p:sp>
      <p:pic>
        <p:nvPicPr>
          <p:cNvPr id="342" name="Google Shape;342;p15"/>
          <p:cNvPicPr preferRelativeResize="0"/>
          <p:nvPr/>
        </p:nvPicPr>
        <p:blipFill>
          <a:blip r:embed="rId6">
            <a:alphaModFix/>
          </a:blip>
          <a:stretch>
            <a:fillRect/>
          </a:stretch>
        </p:blipFill>
        <p:spPr>
          <a:xfrm>
            <a:off x="110175" y="2106275"/>
            <a:ext cx="398324" cy="398324"/>
          </a:xfrm>
          <a:prstGeom prst="rect">
            <a:avLst/>
          </a:prstGeom>
          <a:noFill/>
          <a:ln>
            <a:noFill/>
          </a:ln>
        </p:spPr>
      </p:pic>
      <p:pic>
        <p:nvPicPr>
          <p:cNvPr id="343" name="Google Shape;343;p15"/>
          <p:cNvPicPr preferRelativeResize="0"/>
          <p:nvPr/>
        </p:nvPicPr>
        <p:blipFill>
          <a:blip r:embed="rId6">
            <a:alphaModFix/>
          </a:blip>
          <a:stretch>
            <a:fillRect/>
          </a:stretch>
        </p:blipFill>
        <p:spPr>
          <a:xfrm>
            <a:off x="141500" y="5731650"/>
            <a:ext cx="398324" cy="398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73329d419a_0_0"/>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Chromebooks</a:t>
            </a:r>
            <a:endParaRPr/>
          </a:p>
        </p:txBody>
      </p:sp>
      <p:pic>
        <p:nvPicPr>
          <p:cNvPr id="349" name="Google Shape;349;g73329d419a_0_0"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350" name="Google Shape;350;g73329d419a_0_0"/>
          <p:cNvSpPr txBox="1">
            <a:spLocks noGrp="1"/>
          </p:cNvSpPr>
          <p:nvPr>
            <p:ph type="body" idx="1"/>
          </p:nvPr>
        </p:nvSpPr>
        <p:spPr>
          <a:xfrm>
            <a:off x="435425" y="2180125"/>
            <a:ext cx="5852100" cy="4267200"/>
          </a:xfrm>
          <a:prstGeom prst="rect">
            <a:avLst/>
          </a:prstGeom>
          <a:noFill/>
          <a:ln>
            <a:noFill/>
          </a:ln>
        </p:spPr>
        <p:txBody>
          <a:bodyPr spcFirstLastPara="1" wrap="square" lIns="91425" tIns="45700" rIns="91425" bIns="45700" anchor="t" anchorCtr="0">
            <a:noAutofit/>
          </a:bodyPr>
          <a:lstStyle/>
          <a:p>
            <a:pPr marL="685800" lvl="1" indent="-111125" algn="l" rtl="0">
              <a:lnSpc>
                <a:spcPct val="80000"/>
              </a:lnSpc>
              <a:spcBef>
                <a:spcPts val="500"/>
              </a:spcBef>
              <a:spcAft>
                <a:spcPts val="0"/>
              </a:spcAft>
              <a:buClr>
                <a:schemeClr val="lt1"/>
              </a:buClr>
              <a:buSzPts val="1850"/>
              <a:buNone/>
            </a:pPr>
            <a:r>
              <a:rPr lang="en-US" sz="3600"/>
              <a:t>Who?</a:t>
            </a:r>
            <a:endParaRPr sz="3600"/>
          </a:p>
          <a:p>
            <a:pPr marL="685800" lvl="1" indent="-111125" algn="l" rtl="0">
              <a:lnSpc>
                <a:spcPct val="115000"/>
              </a:lnSpc>
              <a:spcBef>
                <a:spcPts val="500"/>
              </a:spcBef>
              <a:spcAft>
                <a:spcPts val="0"/>
              </a:spcAft>
              <a:buClr>
                <a:schemeClr val="lt1"/>
              </a:buClr>
              <a:buSzPts val="1850"/>
              <a:buNone/>
            </a:pPr>
            <a:r>
              <a:rPr lang="en-US" sz="1850"/>
              <a:t>  Students who have a </a:t>
            </a:r>
            <a:r>
              <a:rPr lang="en-US" sz="1850" b="1"/>
              <a:t>referral</a:t>
            </a:r>
            <a:r>
              <a:rPr lang="en-US" sz="1850"/>
              <a:t> from a counselor, faculty member or student support program (Equity, Promise, EOPS, Library, etc.)</a:t>
            </a:r>
            <a:endParaRPr sz="1850"/>
          </a:p>
          <a:p>
            <a:pPr marL="685800" lvl="1" indent="-111125" algn="l" rtl="0">
              <a:lnSpc>
                <a:spcPct val="80000"/>
              </a:lnSpc>
              <a:spcBef>
                <a:spcPts val="500"/>
              </a:spcBef>
              <a:spcAft>
                <a:spcPts val="0"/>
              </a:spcAft>
              <a:buClr>
                <a:schemeClr val="lt1"/>
              </a:buClr>
              <a:buSzPts val="1850"/>
              <a:buNone/>
            </a:pPr>
            <a:endParaRPr sz="1850"/>
          </a:p>
          <a:p>
            <a:pPr marL="685800" lvl="1" indent="-111125" algn="l" rtl="0">
              <a:lnSpc>
                <a:spcPct val="80000"/>
              </a:lnSpc>
              <a:spcBef>
                <a:spcPts val="500"/>
              </a:spcBef>
              <a:spcAft>
                <a:spcPts val="0"/>
              </a:spcAft>
              <a:buClr>
                <a:schemeClr val="lt1"/>
              </a:buClr>
              <a:buSzPts val="1850"/>
              <a:buNone/>
            </a:pPr>
            <a:r>
              <a:rPr lang="en-US" sz="3600"/>
              <a:t>How?</a:t>
            </a:r>
            <a:endParaRPr sz="1850"/>
          </a:p>
          <a:p>
            <a:pPr marL="914400" lvl="0" indent="-346075" algn="l" rtl="0">
              <a:lnSpc>
                <a:spcPct val="115000"/>
              </a:lnSpc>
              <a:spcBef>
                <a:spcPts val="500"/>
              </a:spcBef>
              <a:spcAft>
                <a:spcPts val="0"/>
              </a:spcAft>
              <a:buSzPts val="1850"/>
              <a:buAutoNum type="arabicPeriod"/>
            </a:pPr>
            <a:r>
              <a:rPr lang="en-US" sz="1850"/>
              <a:t>Turn in referral to </a:t>
            </a:r>
            <a:r>
              <a:rPr lang="en-US" sz="1850" u="sng">
                <a:solidFill>
                  <a:schemeClr val="hlink"/>
                </a:solidFill>
                <a:hlinkClick r:id="rId4"/>
              </a:rPr>
              <a:t>ksancho@ltcc.edu</a:t>
            </a:r>
            <a:endParaRPr sz="1850"/>
          </a:p>
          <a:p>
            <a:pPr marL="914400" lvl="0" indent="-346075" algn="l" rtl="0">
              <a:lnSpc>
                <a:spcPct val="115000"/>
              </a:lnSpc>
              <a:spcBef>
                <a:spcPts val="0"/>
              </a:spcBef>
              <a:spcAft>
                <a:spcPts val="0"/>
              </a:spcAft>
              <a:buSzPts val="1850"/>
              <a:buAutoNum type="arabicPeriod"/>
            </a:pPr>
            <a:r>
              <a:rPr lang="en-US" sz="1850"/>
              <a:t>Student completes laptop contract</a:t>
            </a:r>
            <a:endParaRPr sz="1850"/>
          </a:p>
          <a:p>
            <a:pPr marL="914400" lvl="0" indent="-346075" algn="l" rtl="0">
              <a:lnSpc>
                <a:spcPct val="115000"/>
              </a:lnSpc>
              <a:spcBef>
                <a:spcPts val="0"/>
              </a:spcBef>
              <a:spcAft>
                <a:spcPts val="0"/>
              </a:spcAft>
              <a:buSzPts val="1850"/>
              <a:buAutoNum type="arabicPeriod"/>
            </a:pPr>
            <a:r>
              <a:rPr lang="en-US" sz="1850"/>
              <a:t>Student will be notified when their equipment is ready</a:t>
            </a:r>
            <a:endParaRPr sz="1850"/>
          </a:p>
        </p:txBody>
      </p:sp>
      <p:pic>
        <p:nvPicPr>
          <p:cNvPr id="351" name="Google Shape;351;g73329d419a_0_0"/>
          <p:cNvPicPr preferRelativeResize="0"/>
          <p:nvPr/>
        </p:nvPicPr>
        <p:blipFill rotWithShape="1">
          <a:blip r:embed="rId5">
            <a:alphaModFix/>
          </a:blip>
          <a:srcRect l="14864" t="7872" b="14415"/>
          <a:stretch/>
        </p:blipFill>
        <p:spPr>
          <a:xfrm>
            <a:off x="7267275" y="764175"/>
            <a:ext cx="4378797" cy="5329649"/>
          </a:xfrm>
          <a:prstGeom prst="rect">
            <a:avLst/>
          </a:prstGeom>
          <a:noFill/>
          <a:ln>
            <a:noFill/>
          </a:ln>
        </p:spPr>
      </p:pic>
      <p:pic>
        <p:nvPicPr>
          <p:cNvPr id="352" name="Google Shape;352;g73329d419a_0_0"/>
          <p:cNvPicPr preferRelativeResize="0"/>
          <p:nvPr/>
        </p:nvPicPr>
        <p:blipFill rotWithShape="1">
          <a:blip r:embed="rId6">
            <a:alphaModFix/>
          </a:blip>
          <a:srcRect t="-2480" b="5204"/>
          <a:stretch/>
        </p:blipFill>
        <p:spPr>
          <a:xfrm>
            <a:off x="5869500" y="4265475"/>
            <a:ext cx="3774350" cy="2338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73329d419a_0_6"/>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WiFi Access Points</a:t>
            </a:r>
            <a:endParaRPr/>
          </a:p>
        </p:txBody>
      </p:sp>
      <p:pic>
        <p:nvPicPr>
          <p:cNvPr id="358" name="Google Shape;358;g73329d419a_0_6"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pic>
        <p:nvPicPr>
          <p:cNvPr id="359" name="Google Shape;359;g73329d419a_0_6"/>
          <p:cNvPicPr preferRelativeResize="0"/>
          <p:nvPr/>
        </p:nvPicPr>
        <p:blipFill rotWithShape="1">
          <a:blip r:embed="rId4">
            <a:alphaModFix/>
          </a:blip>
          <a:srcRect l="-8050" r="8050"/>
          <a:stretch/>
        </p:blipFill>
        <p:spPr>
          <a:xfrm>
            <a:off x="2506513" y="753225"/>
            <a:ext cx="7178974" cy="6530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73329d419a_0_12"/>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Quarterly Textbooks &amp; Calculators</a:t>
            </a:r>
            <a:endParaRPr/>
          </a:p>
        </p:txBody>
      </p:sp>
      <p:pic>
        <p:nvPicPr>
          <p:cNvPr id="365" name="Google Shape;365;g73329d419a_0_12"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366" name="Google Shape;366;g73329d419a_0_12"/>
          <p:cNvSpPr txBox="1">
            <a:spLocks noGrp="1"/>
          </p:cNvSpPr>
          <p:nvPr>
            <p:ph type="body" idx="1"/>
          </p:nvPr>
        </p:nvSpPr>
        <p:spPr>
          <a:xfrm>
            <a:off x="87075" y="2938899"/>
            <a:ext cx="6774300" cy="23559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3600"/>
              <a:t>Request Quarterly Textbooks &amp; Materials </a:t>
            </a:r>
            <a:endParaRPr sz="3600"/>
          </a:p>
          <a:p>
            <a:pPr marL="685800" lvl="1" indent="-111125" algn="ctr" rtl="0">
              <a:lnSpc>
                <a:spcPct val="80000"/>
              </a:lnSpc>
              <a:spcBef>
                <a:spcPts val="500"/>
              </a:spcBef>
              <a:spcAft>
                <a:spcPts val="0"/>
              </a:spcAft>
              <a:buClr>
                <a:schemeClr val="lt1"/>
              </a:buClr>
              <a:buSzPts val="1850"/>
              <a:buNone/>
            </a:pPr>
            <a:r>
              <a:rPr lang="en-US" sz="3600"/>
              <a:t>from the Library</a:t>
            </a:r>
            <a:endParaRPr sz="3600"/>
          </a:p>
          <a:p>
            <a:pPr marL="685800" lvl="1" indent="-111125" algn="l" rtl="0">
              <a:lnSpc>
                <a:spcPct val="80000"/>
              </a:lnSpc>
              <a:spcBef>
                <a:spcPts val="500"/>
              </a:spcBef>
              <a:spcAft>
                <a:spcPts val="0"/>
              </a:spcAft>
              <a:buClr>
                <a:schemeClr val="lt1"/>
              </a:buClr>
              <a:buSzPts val="1850"/>
              <a:buNone/>
            </a:pPr>
            <a:endParaRPr sz="1850"/>
          </a:p>
          <a:p>
            <a:pPr marL="685800" lvl="1" indent="-111125" algn="ctr" rtl="0">
              <a:lnSpc>
                <a:spcPct val="80000"/>
              </a:lnSpc>
              <a:spcBef>
                <a:spcPts val="500"/>
              </a:spcBef>
              <a:spcAft>
                <a:spcPts val="0"/>
              </a:spcAft>
              <a:buClr>
                <a:schemeClr val="lt1"/>
              </a:buClr>
              <a:buSzPts val="1850"/>
              <a:buNone/>
            </a:pPr>
            <a:r>
              <a:rPr lang="en-US" sz="2400"/>
              <a:t>bit.ly/LTCCbookrequest</a:t>
            </a:r>
            <a:endParaRPr sz="2400"/>
          </a:p>
        </p:txBody>
      </p:sp>
      <p:pic>
        <p:nvPicPr>
          <p:cNvPr id="367" name="Google Shape;367;g73329d419a_0_12"/>
          <p:cNvPicPr preferRelativeResize="0"/>
          <p:nvPr/>
        </p:nvPicPr>
        <p:blipFill>
          <a:blip r:embed="rId4">
            <a:alphaModFix/>
          </a:blip>
          <a:stretch>
            <a:fillRect/>
          </a:stretch>
        </p:blipFill>
        <p:spPr>
          <a:xfrm>
            <a:off x="7111100" y="1273150"/>
            <a:ext cx="5220225" cy="5220225"/>
          </a:xfrm>
          <a:prstGeom prst="rect">
            <a:avLst/>
          </a:prstGeom>
          <a:noFill/>
          <a:ln>
            <a:noFill/>
          </a:ln>
        </p:spPr>
      </p:pic>
      <p:pic>
        <p:nvPicPr>
          <p:cNvPr id="368" name="Google Shape;368;g73329d419a_0_12"/>
          <p:cNvPicPr preferRelativeResize="0"/>
          <p:nvPr/>
        </p:nvPicPr>
        <p:blipFill>
          <a:blip r:embed="rId5">
            <a:alphaModFix/>
          </a:blip>
          <a:stretch>
            <a:fillRect/>
          </a:stretch>
        </p:blipFill>
        <p:spPr>
          <a:xfrm rot="867791">
            <a:off x="6289325" y="3738725"/>
            <a:ext cx="2483825" cy="24838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208"/>
        <p:cNvGrpSpPr/>
        <p:nvPr/>
      </p:nvGrpSpPr>
      <p:grpSpPr>
        <a:xfrm>
          <a:off x="0" y="0"/>
          <a:ext cx="0" cy="0"/>
          <a:chOff x="0" y="0"/>
          <a:chExt cx="0" cy="0"/>
        </a:xfrm>
      </p:grpSpPr>
      <p:grpSp>
        <p:nvGrpSpPr>
          <p:cNvPr id="209" name="Google Shape;209;p2"/>
          <p:cNvGrpSpPr/>
          <p:nvPr/>
        </p:nvGrpSpPr>
        <p:grpSpPr>
          <a:xfrm>
            <a:off x="-3176" y="0"/>
            <a:ext cx="12192001" cy="6858001"/>
            <a:chOff x="-3176" y="0"/>
            <a:chExt cx="12192001" cy="6858001"/>
          </a:xfrm>
        </p:grpSpPr>
        <p:sp>
          <p:nvSpPr>
            <p:cNvPr id="210" name="Google Shape;210;p2"/>
            <p:cNvSpPr/>
            <p:nvPr/>
          </p:nvSpPr>
          <p:spPr>
            <a:xfrm>
              <a:off x="0" y="0"/>
              <a:ext cx="12188825" cy="6858001"/>
            </a:xfrm>
            <a:prstGeom prst="rect">
              <a:avLst/>
            </a:prstGeom>
            <a:gradFill>
              <a:gsLst>
                <a:gs pos="0">
                  <a:srgbClr val="2CEAE0"/>
                </a:gs>
                <a:gs pos="50000">
                  <a:srgbClr val="1FAAC6"/>
                </a:gs>
                <a:gs pos="100000">
                  <a:srgbClr val="0A2161"/>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11" name="Google Shape;211;p2"/>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pic>
        <p:nvPicPr>
          <p:cNvPr id="212" name="Google Shape;212;p2" descr="A large body of water&#10;&#10;Description automatically generated"/>
          <p:cNvPicPr preferRelativeResize="0"/>
          <p:nvPr/>
        </p:nvPicPr>
        <p:blipFill rotWithShape="1">
          <a:blip r:embed="rId4">
            <a:alphaModFix/>
          </a:blip>
          <a:srcRect l="19329" r="21130" b="-1"/>
          <a:stretch/>
        </p:blipFill>
        <p:spPr>
          <a:xfrm>
            <a:off x="6096000" y="10"/>
            <a:ext cx="6092823" cy="6856310"/>
          </a:xfrm>
          <a:prstGeom prst="rect">
            <a:avLst/>
          </a:prstGeom>
          <a:noFill/>
          <a:ln>
            <a:noFill/>
          </a:ln>
        </p:spPr>
      </p:pic>
      <p:sp>
        <p:nvSpPr>
          <p:cNvPr id="213" name="Google Shape;213;p2"/>
          <p:cNvSpPr/>
          <p:nvPr/>
        </p:nvSpPr>
        <p:spPr>
          <a:xfrm>
            <a:off x="2" y="609600"/>
            <a:ext cx="6499753"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txBox="1">
            <a:spLocks noGrp="1"/>
          </p:cNvSpPr>
          <p:nvPr>
            <p:ph type="title"/>
          </p:nvPr>
        </p:nvSpPr>
        <p:spPr>
          <a:xfrm>
            <a:off x="680321" y="753228"/>
            <a:ext cx="5041629"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WELCOME &amp; CHECK-IN</a:t>
            </a:r>
            <a:endParaRPr/>
          </a:p>
        </p:txBody>
      </p:sp>
      <p:pic>
        <p:nvPicPr>
          <p:cNvPr id="215" name="Google Shape;215;p2"/>
          <p:cNvPicPr preferRelativeResize="0"/>
          <p:nvPr/>
        </p:nvPicPr>
        <p:blipFill rotWithShape="1">
          <a:blip r:embed="rId5">
            <a:alphaModFix/>
          </a:blip>
          <a:srcRect/>
          <a:stretch/>
        </p:blipFill>
        <p:spPr>
          <a:xfrm>
            <a:off x="2" y="1970240"/>
            <a:ext cx="6492240" cy="261714"/>
          </a:xfrm>
          <a:prstGeom prst="rect">
            <a:avLst/>
          </a:prstGeom>
          <a:noFill/>
          <a:ln>
            <a:noFill/>
          </a:ln>
        </p:spPr>
      </p:pic>
      <p:sp>
        <p:nvSpPr>
          <p:cNvPr id="216" name="Google Shape;216;p2"/>
          <p:cNvSpPr txBox="1">
            <a:spLocks noGrp="1"/>
          </p:cNvSpPr>
          <p:nvPr>
            <p:ph type="body" idx="1"/>
          </p:nvPr>
        </p:nvSpPr>
        <p:spPr>
          <a:xfrm>
            <a:off x="339425" y="2093529"/>
            <a:ext cx="5569500" cy="256080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1960"/>
              <a:buNone/>
            </a:pPr>
            <a:r>
              <a:rPr lang="en-US" sz="1400">
                <a:solidFill>
                  <a:schemeClr val="dk1"/>
                </a:solidFill>
              </a:rPr>
              <a:t/>
            </a:r>
            <a:br>
              <a:rPr lang="en-US" sz="1400">
                <a:solidFill>
                  <a:schemeClr val="dk1"/>
                </a:solidFill>
              </a:rPr>
            </a:br>
            <a:endParaRPr sz="3000">
              <a:solidFill>
                <a:schemeClr val="dk1"/>
              </a:solidFill>
            </a:endParaRPr>
          </a:p>
          <a:p>
            <a:pPr marL="457200" lvl="0" indent="-419100" algn="l" rtl="0">
              <a:lnSpc>
                <a:spcPct val="70000"/>
              </a:lnSpc>
              <a:spcBef>
                <a:spcPts val="1000"/>
              </a:spcBef>
              <a:spcAft>
                <a:spcPts val="0"/>
              </a:spcAft>
              <a:buClr>
                <a:schemeClr val="dk1"/>
              </a:buClr>
              <a:buSzPts val="3000"/>
              <a:buChar char="•"/>
            </a:pPr>
            <a:r>
              <a:rPr lang="en-US" sz="3000">
                <a:solidFill>
                  <a:schemeClr val="dk1"/>
                </a:solidFill>
              </a:rPr>
              <a:t>Remote Work Tips</a:t>
            </a:r>
            <a:endParaRPr sz="3000">
              <a:solidFill>
                <a:schemeClr val="dk1"/>
              </a:solidFill>
            </a:endParaRPr>
          </a:p>
          <a:p>
            <a:pPr marL="0" lvl="0" indent="0" algn="l" rtl="0">
              <a:lnSpc>
                <a:spcPct val="70000"/>
              </a:lnSpc>
              <a:spcBef>
                <a:spcPts val="1000"/>
              </a:spcBef>
              <a:spcAft>
                <a:spcPts val="0"/>
              </a:spcAft>
              <a:buNone/>
            </a:pPr>
            <a:endParaRPr sz="3000">
              <a:solidFill>
                <a:schemeClr val="dk1"/>
              </a:solidFill>
            </a:endParaRPr>
          </a:p>
          <a:p>
            <a:pPr marL="457200" lvl="0" indent="-419100" algn="l" rtl="0">
              <a:lnSpc>
                <a:spcPct val="70000"/>
              </a:lnSpc>
              <a:spcBef>
                <a:spcPts val="1000"/>
              </a:spcBef>
              <a:spcAft>
                <a:spcPts val="0"/>
              </a:spcAft>
              <a:buClr>
                <a:schemeClr val="dk1"/>
              </a:buClr>
              <a:buSzPts val="3000"/>
              <a:buChar char="•"/>
            </a:pPr>
            <a:r>
              <a:rPr lang="en-US" sz="3000">
                <a:solidFill>
                  <a:schemeClr val="dk1"/>
                </a:solidFill>
              </a:rPr>
              <a:t>Updates</a:t>
            </a:r>
            <a:endParaRPr sz="3000">
              <a:solidFill>
                <a:schemeClr val="dk1"/>
              </a:solidFill>
            </a:endParaRPr>
          </a:p>
        </p:txBody>
      </p:sp>
      <p:pic>
        <p:nvPicPr>
          <p:cNvPr id="217" name="Google Shape;217;p2"/>
          <p:cNvPicPr preferRelativeResize="0"/>
          <p:nvPr/>
        </p:nvPicPr>
        <p:blipFill>
          <a:blip r:embed="rId6">
            <a:alphaModFix/>
          </a:blip>
          <a:stretch>
            <a:fillRect/>
          </a:stretch>
        </p:blipFill>
        <p:spPr>
          <a:xfrm>
            <a:off x="364425" y="2661400"/>
            <a:ext cx="398324" cy="398324"/>
          </a:xfrm>
          <a:prstGeom prst="rect">
            <a:avLst/>
          </a:prstGeom>
          <a:noFill/>
          <a:ln>
            <a:noFill/>
          </a:ln>
        </p:spPr>
      </p:pic>
      <p:pic>
        <p:nvPicPr>
          <p:cNvPr id="218" name="Google Shape;218;p2"/>
          <p:cNvPicPr preferRelativeResize="0"/>
          <p:nvPr/>
        </p:nvPicPr>
        <p:blipFill>
          <a:blip r:embed="rId6">
            <a:alphaModFix/>
          </a:blip>
          <a:stretch>
            <a:fillRect/>
          </a:stretch>
        </p:blipFill>
        <p:spPr>
          <a:xfrm>
            <a:off x="364425" y="3552325"/>
            <a:ext cx="398324" cy="3983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73329d419a_0_34"/>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Tutoring</a:t>
            </a:r>
            <a:endParaRPr/>
          </a:p>
        </p:txBody>
      </p:sp>
      <p:pic>
        <p:nvPicPr>
          <p:cNvPr id="374" name="Google Shape;374;g73329d419a_0_34"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375" name="Google Shape;375;g73329d419a_0_34"/>
          <p:cNvSpPr txBox="1">
            <a:spLocks noGrp="1"/>
          </p:cNvSpPr>
          <p:nvPr>
            <p:ph type="body" idx="1"/>
          </p:nvPr>
        </p:nvSpPr>
        <p:spPr>
          <a:xfrm>
            <a:off x="261250" y="2368725"/>
            <a:ext cx="4789800" cy="42354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4800"/>
              <a:t>Tutors are available on Cranium Cafe!</a:t>
            </a:r>
            <a:endParaRPr sz="4800"/>
          </a:p>
          <a:p>
            <a:pPr marL="685800" lvl="1" indent="-111125" algn="l" rtl="0">
              <a:lnSpc>
                <a:spcPct val="80000"/>
              </a:lnSpc>
              <a:spcBef>
                <a:spcPts val="500"/>
              </a:spcBef>
              <a:spcAft>
                <a:spcPts val="0"/>
              </a:spcAft>
              <a:buClr>
                <a:schemeClr val="lt1"/>
              </a:buClr>
              <a:buSzPts val="1850"/>
              <a:buNone/>
            </a:pPr>
            <a:endParaRPr sz="3000"/>
          </a:p>
          <a:p>
            <a:pPr marL="685800" lvl="1" indent="-111125" algn="l" rtl="0">
              <a:lnSpc>
                <a:spcPct val="80000"/>
              </a:lnSpc>
              <a:spcBef>
                <a:spcPts val="500"/>
              </a:spcBef>
              <a:spcAft>
                <a:spcPts val="0"/>
              </a:spcAft>
              <a:buClr>
                <a:schemeClr val="lt1"/>
              </a:buClr>
              <a:buSzPts val="1850"/>
              <a:buNone/>
            </a:pPr>
            <a:endParaRPr sz="3000"/>
          </a:p>
          <a:p>
            <a:pPr marL="685800" lvl="1" indent="-111125" algn="ctr" rtl="0">
              <a:lnSpc>
                <a:spcPct val="80000"/>
              </a:lnSpc>
              <a:spcBef>
                <a:spcPts val="500"/>
              </a:spcBef>
              <a:spcAft>
                <a:spcPts val="0"/>
              </a:spcAft>
              <a:buClr>
                <a:schemeClr val="lt1"/>
              </a:buClr>
              <a:buSzPts val="1850"/>
              <a:buNone/>
            </a:pPr>
            <a:r>
              <a:rPr lang="en-US" sz="3000"/>
              <a:t>ltcc.craniumcafe.com</a:t>
            </a:r>
            <a:endParaRPr sz="3000"/>
          </a:p>
        </p:txBody>
      </p:sp>
      <p:pic>
        <p:nvPicPr>
          <p:cNvPr id="376" name="Google Shape;376;g73329d419a_0_34"/>
          <p:cNvPicPr preferRelativeResize="0"/>
          <p:nvPr/>
        </p:nvPicPr>
        <p:blipFill>
          <a:blip r:embed="rId4">
            <a:alphaModFix/>
          </a:blip>
          <a:stretch>
            <a:fillRect/>
          </a:stretch>
        </p:blipFill>
        <p:spPr>
          <a:xfrm>
            <a:off x="5926050" y="1420350"/>
            <a:ext cx="6039550" cy="7602725"/>
          </a:xfrm>
          <a:prstGeom prst="rect">
            <a:avLst/>
          </a:prstGeom>
          <a:noFill/>
          <a:ln>
            <a:noFill/>
          </a:ln>
          <a:effectLst>
            <a:outerShdw blurRad="142875" dist="266700" dir="732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73329d419a_0_54"/>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Cranium Cafe</a:t>
            </a:r>
            <a:endParaRPr/>
          </a:p>
        </p:txBody>
      </p:sp>
      <p:pic>
        <p:nvPicPr>
          <p:cNvPr id="382" name="Google Shape;382;g73329d419a_0_54"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383" name="Google Shape;383;g73329d419a_0_54"/>
          <p:cNvSpPr txBox="1">
            <a:spLocks noGrp="1"/>
          </p:cNvSpPr>
          <p:nvPr>
            <p:ph type="body" idx="1"/>
          </p:nvPr>
        </p:nvSpPr>
        <p:spPr>
          <a:xfrm>
            <a:off x="-104500" y="2622600"/>
            <a:ext cx="4789800" cy="42354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3000"/>
              <a:t>Many departments are available for live chat on Cranium Cafe</a:t>
            </a:r>
            <a:endParaRPr sz="3000"/>
          </a:p>
          <a:p>
            <a:pPr marL="685800" lvl="1" indent="-111125" algn="ctr" rtl="0">
              <a:lnSpc>
                <a:spcPct val="80000"/>
              </a:lnSpc>
              <a:spcBef>
                <a:spcPts val="500"/>
              </a:spcBef>
              <a:spcAft>
                <a:spcPts val="0"/>
              </a:spcAft>
              <a:buClr>
                <a:schemeClr val="lt1"/>
              </a:buClr>
              <a:buSzPts val="1850"/>
              <a:buNone/>
            </a:pPr>
            <a:endParaRPr sz="3000"/>
          </a:p>
          <a:p>
            <a:pPr marL="685800" lvl="1" indent="-111125" algn="ctr" rtl="0">
              <a:lnSpc>
                <a:spcPct val="80000"/>
              </a:lnSpc>
              <a:spcBef>
                <a:spcPts val="500"/>
              </a:spcBef>
              <a:spcAft>
                <a:spcPts val="0"/>
              </a:spcAft>
              <a:buClr>
                <a:schemeClr val="lt1"/>
              </a:buClr>
              <a:buSzPts val="1850"/>
              <a:buNone/>
            </a:pPr>
            <a:endParaRPr sz="3000"/>
          </a:p>
          <a:p>
            <a:pPr marL="685800" lvl="1" indent="-111125" algn="ctr" rtl="0">
              <a:lnSpc>
                <a:spcPct val="80000"/>
              </a:lnSpc>
              <a:spcBef>
                <a:spcPts val="500"/>
              </a:spcBef>
              <a:spcAft>
                <a:spcPts val="0"/>
              </a:spcAft>
              <a:buClr>
                <a:schemeClr val="lt1"/>
              </a:buClr>
              <a:buSzPts val="1850"/>
              <a:buNone/>
            </a:pPr>
            <a:r>
              <a:rPr lang="en-US" sz="3000">
                <a:solidFill>
                  <a:schemeClr val="hlink"/>
                </a:solidFill>
                <a:uFill>
                  <a:noFill/>
                </a:uFill>
                <a:hlinkClick r:id="rId4"/>
              </a:rPr>
              <a:t>ltcc.craniumcafe.com</a:t>
            </a:r>
            <a:endParaRPr sz="3000"/>
          </a:p>
        </p:txBody>
      </p:sp>
      <p:pic>
        <p:nvPicPr>
          <p:cNvPr id="384" name="Google Shape;384;g73329d419a_0_54"/>
          <p:cNvPicPr preferRelativeResize="0"/>
          <p:nvPr/>
        </p:nvPicPr>
        <p:blipFill>
          <a:blip r:embed="rId5">
            <a:alphaModFix/>
          </a:blip>
          <a:stretch>
            <a:fillRect/>
          </a:stretch>
        </p:blipFill>
        <p:spPr>
          <a:xfrm>
            <a:off x="4685299" y="942725"/>
            <a:ext cx="9397550" cy="5466801"/>
          </a:xfrm>
          <a:prstGeom prst="rect">
            <a:avLst/>
          </a:prstGeom>
          <a:noFill/>
          <a:ln>
            <a:noFill/>
          </a:ln>
          <a:effectLst>
            <a:outerShdw blurRad="57150" dist="142875" dir="6960000" algn="bl" rotWithShape="0">
              <a:srgbClr val="000000">
                <a:alpha val="50000"/>
              </a:srgbClr>
            </a:outerShdw>
          </a:effectLst>
        </p:spPr>
      </p:pic>
      <p:pic>
        <p:nvPicPr>
          <p:cNvPr id="385" name="Google Shape;385;g73329d419a_0_54"/>
          <p:cNvPicPr preferRelativeResize="0"/>
          <p:nvPr/>
        </p:nvPicPr>
        <p:blipFill rotWithShape="1">
          <a:blip r:embed="rId6">
            <a:alphaModFix/>
          </a:blip>
          <a:srcRect l="5141"/>
          <a:stretch/>
        </p:blipFill>
        <p:spPr>
          <a:xfrm>
            <a:off x="6217925" y="2293050"/>
            <a:ext cx="11564975" cy="5933801"/>
          </a:xfrm>
          <a:prstGeom prst="rect">
            <a:avLst/>
          </a:prstGeom>
          <a:noFill/>
          <a:ln>
            <a:noFill/>
          </a:ln>
          <a:effectLst>
            <a:outerShdw blurRad="185738" dist="133350" dir="9180000" algn="bl" rotWithShape="0">
              <a:srgbClr val="000000">
                <a:alpha val="50000"/>
              </a:srgbClr>
            </a:outerShdw>
          </a:effectLst>
        </p:spPr>
      </p:pic>
      <p:pic>
        <p:nvPicPr>
          <p:cNvPr id="386" name="Google Shape;386;g73329d419a_0_54"/>
          <p:cNvPicPr preferRelativeResize="0"/>
          <p:nvPr/>
        </p:nvPicPr>
        <p:blipFill>
          <a:blip r:embed="rId7">
            <a:alphaModFix/>
          </a:blip>
          <a:stretch>
            <a:fillRect/>
          </a:stretch>
        </p:blipFill>
        <p:spPr>
          <a:xfrm>
            <a:off x="8847900" y="4463025"/>
            <a:ext cx="11278675" cy="5274201"/>
          </a:xfrm>
          <a:prstGeom prst="rect">
            <a:avLst/>
          </a:prstGeom>
          <a:noFill/>
          <a:ln>
            <a:noFill/>
          </a:ln>
          <a:effectLst>
            <a:outerShdw blurRad="157163" dist="219075" dir="78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73329d419a_0_18"/>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Lab Kits</a:t>
            </a:r>
            <a:endParaRPr/>
          </a:p>
        </p:txBody>
      </p:sp>
      <p:pic>
        <p:nvPicPr>
          <p:cNvPr id="392" name="Google Shape;392;g73329d419a_0_18"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pic>
        <p:nvPicPr>
          <p:cNvPr id="393" name="Google Shape;393;g73329d419a_0_18"/>
          <p:cNvPicPr preferRelativeResize="0"/>
          <p:nvPr/>
        </p:nvPicPr>
        <p:blipFill rotWithShape="1">
          <a:blip r:embed="rId4">
            <a:alphaModFix/>
          </a:blip>
          <a:srcRect l="21910" t="15462" r="24401" b="13676"/>
          <a:stretch/>
        </p:blipFill>
        <p:spPr>
          <a:xfrm>
            <a:off x="3593573" y="-70213"/>
            <a:ext cx="3787301" cy="699842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73329d419a_0_24"/>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Food Pantry</a:t>
            </a:r>
            <a:endParaRPr/>
          </a:p>
        </p:txBody>
      </p:sp>
      <p:pic>
        <p:nvPicPr>
          <p:cNvPr id="399" name="Google Shape;399;g73329d419a_0_24"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400" name="Google Shape;400;g73329d419a_0_24"/>
          <p:cNvSpPr txBox="1">
            <a:spLocks noGrp="1"/>
          </p:cNvSpPr>
          <p:nvPr>
            <p:ph type="body" idx="1"/>
          </p:nvPr>
        </p:nvSpPr>
        <p:spPr>
          <a:xfrm>
            <a:off x="819650" y="2861988"/>
            <a:ext cx="4713000" cy="23658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4800"/>
              <a:t>Contact the </a:t>
            </a:r>
            <a:endParaRPr sz="4800"/>
          </a:p>
          <a:p>
            <a:pPr marL="685800" lvl="1" indent="-111125" algn="ctr" rtl="0">
              <a:lnSpc>
                <a:spcPct val="80000"/>
              </a:lnSpc>
              <a:spcBef>
                <a:spcPts val="500"/>
              </a:spcBef>
              <a:spcAft>
                <a:spcPts val="0"/>
              </a:spcAft>
              <a:buClr>
                <a:schemeClr val="lt1"/>
              </a:buClr>
              <a:buSzPts val="1850"/>
              <a:buNone/>
            </a:pPr>
            <a:r>
              <a:rPr lang="en-US" sz="4800"/>
              <a:t>Equity Office</a:t>
            </a:r>
            <a:endParaRPr sz="4800"/>
          </a:p>
          <a:p>
            <a:pPr marL="685800" lvl="1" indent="-111125" algn="ctr" rtl="0">
              <a:lnSpc>
                <a:spcPct val="80000"/>
              </a:lnSpc>
              <a:spcBef>
                <a:spcPts val="500"/>
              </a:spcBef>
              <a:spcAft>
                <a:spcPts val="0"/>
              </a:spcAft>
              <a:buClr>
                <a:schemeClr val="lt1"/>
              </a:buClr>
              <a:buSzPts val="1850"/>
              <a:buNone/>
            </a:pPr>
            <a:endParaRPr sz="1850"/>
          </a:p>
          <a:p>
            <a:pPr marL="685800" lvl="1" indent="-111125" algn="ctr" rtl="0">
              <a:lnSpc>
                <a:spcPct val="80000"/>
              </a:lnSpc>
              <a:spcBef>
                <a:spcPts val="500"/>
              </a:spcBef>
              <a:spcAft>
                <a:spcPts val="0"/>
              </a:spcAft>
              <a:buClr>
                <a:schemeClr val="lt1"/>
              </a:buClr>
              <a:buSzPts val="1850"/>
              <a:buNone/>
            </a:pPr>
            <a:r>
              <a:rPr lang="en-US" sz="2400"/>
              <a:t>ltcc.edu/foodpantry</a:t>
            </a:r>
            <a:endParaRPr sz="2400"/>
          </a:p>
        </p:txBody>
      </p:sp>
      <p:pic>
        <p:nvPicPr>
          <p:cNvPr id="401" name="Google Shape;401;g73329d419a_0_24"/>
          <p:cNvPicPr preferRelativeResize="0"/>
          <p:nvPr/>
        </p:nvPicPr>
        <p:blipFill>
          <a:blip r:embed="rId4">
            <a:alphaModFix/>
          </a:blip>
          <a:stretch>
            <a:fillRect/>
          </a:stretch>
        </p:blipFill>
        <p:spPr>
          <a:xfrm>
            <a:off x="6799698" y="281138"/>
            <a:ext cx="4713025" cy="83786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73329d419a_0_46"/>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Scholarships</a:t>
            </a:r>
            <a:endParaRPr/>
          </a:p>
        </p:txBody>
      </p:sp>
      <p:pic>
        <p:nvPicPr>
          <p:cNvPr id="407" name="Google Shape;407;g73329d419a_0_46"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408" name="Google Shape;408;g73329d419a_0_46"/>
          <p:cNvSpPr txBox="1">
            <a:spLocks noGrp="1"/>
          </p:cNvSpPr>
          <p:nvPr>
            <p:ph type="body" idx="1"/>
          </p:nvPr>
        </p:nvSpPr>
        <p:spPr>
          <a:xfrm>
            <a:off x="102000" y="2728275"/>
            <a:ext cx="4348200" cy="19506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6000"/>
              <a:t>Deadline: </a:t>
            </a:r>
            <a:endParaRPr sz="6000"/>
          </a:p>
          <a:p>
            <a:pPr marL="685800" lvl="1" indent="-111125" algn="ctr" rtl="0">
              <a:lnSpc>
                <a:spcPct val="80000"/>
              </a:lnSpc>
              <a:spcBef>
                <a:spcPts val="500"/>
              </a:spcBef>
              <a:spcAft>
                <a:spcPts val="0"/>
              </a:spcAft>
              <a:buClr>
                <a:schemeClr val="lt1"/>
              </a:buClr>
              <a:buSzPts val="1850"/>
              <a:buNone/>
            </a:pPr>
            <a:r>
              <a:rPr lang="en-US" sz="6000"/>
              <a:t>May 1st</a:t>
            </a:r>
            <a:endParaRPr sz="6000"/>
          </a:p>
          <a:p>
            <a:pPr marL="685800" lvl="1" indent="-111125" algn="l" rtl="0">
              <a:lnSpc>
                <a:spcPct val="80000"/>
              </a:lnSpc>
              <a:spcBef>
                <a:spcPts val="500"/>
              </a:spcBef>
              <a:spcAft>
                <a:spcPts val="0"/>
              </a:spcAft>
              <a:buClr>
                <a:schemeClr val="lt1"/>
              </a:buClr>
              <a:buSzPts val="1850"/>
              <a:buNone/>
            </a:pPr>
            <a:endParaRPr sz="2400"/>
          </a:p>
          <a:p>
            <a:pPr marL="685800" lvl="1" indent="-111125" algn="ctr" rtl="0">
              <a:lnSpc>
                <a:spcPct val="80000"/>
              </a:lnSpc>
              <a:spcBef>
                <a:spcPts val="500"/>
              </a:spcBef>
              <a:spcAft>
                <a:spcPts val="0"/>
              </a:spcAft>
              <a:buClr>
                <a:schemeClr val="lt1"/>
              </a:buClr>
              <a:buSzPts val="1850"/>
              <a:buNone/>
            </a:pPr>
            <a:r>
              <a:rPr lang="en-US" sz="3000"/>
              <a:t>ltcc.edu/schoarships</a:t>
            </a:r>
            <a:endParaRPr sz="3000"/>
          </a:p>
        </p:txBody>
      </p:sp>
      <p:pic>
        <p:nvPicPr>
          <p:cNvPr id="409" name="Google Shape;409;g73329d419a_0_46"/>
          <p:cNvPicPr preferRelativeResize="0"/>
          <p:nvPr/>
        </p:nvPicPr>
        <p:blipFill>
          <a:blip r:embed="rId4">
            <a:alphaModFix/>
          </a:blip>
          <a:stretch>
            <a:fillRect/>
          </a:stretch>
        </p:blipFill>
        <p:spPr>
          <a:xfrm>
            <a:off x="4593147" y="1412975"/>
            <a:ext cx="7289143" cy="4859876"/>
          </a:xfrm>
          <a:prstGeom prst="rect">
            <a:avLst/>
          </a:prstGeom>
          <a:noFill/>
          <a:ln>
            <a:noFill/>
          </a:ln>
          <a:effectLst>
            <a:outerShdw blurRad="142875" dist="152400" dir="744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3329d419a_0_84"/>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Student Ambassadors</a:t>
            </a:r>
            <a:endParaRPr/>
          </a:p>
        </p:txBody>
      </p:sp>
      <p:pic>
        <p:nvPicPr>
          <p:cNvPr id="415" name="Google Shape;415;g73329d419a_0_84"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416" name="Google Shape;416;g73329d419a_0_84"/>
          <p:cNvSpPr txBox="1">
            <a:spLocks noGrp="1"/>
          </p:cNvSpPr>
          <p:nvPr>
            <p:ph type="body" idx="1"/>
          </p:nvPr>
        </p:nvSpPr>
        <p:spPr>
          <a:xfrm>
            <a:off x="-519150" y="2204800"/>
            <a:ext cx="5347200" cy="1784100"/>
          </a:xfrm>
          <a:prstGeom prst="rect">
            <a:avLst/>
          </a:prstGeom>
          <a:noFill/>
          <a:ln>
            <a:noFill/>
          </a:ln>
        </p:spPr>
        <p:txBody>
          <a:bodyPr spcFirstLastPara="1" wrap="square" lIns="91425" tIns="45700" rIns="91425" bIns="45700" anchor="t" anchorCtr="0">
            <a:noAutofit/>
          </a:bodyPr>
          <a:lstStyle/>
          <a:p>
            <a:pPr marL="685800" lvl="1" indent="-111125" algn="ctr" rtl="0">
              <a:lnSpc>
                <a:spcPct val="80000"/>
              </a:lnSpc>
              <a:spcBef>
                <a:spcPts val="500"/>
              </a:spcBef>
              <a:spcAft>
                <a:spcPts val="0"/>
              </a:spcAft>
              <a:buClr>
                <a:schemeClr val="lt1"/>
              </a:buClr>
              <a:buSzPts val="1850"/>
              <a:buNone/>
            </a:pPr>
            <a:r>
              <a:rPr lang="en-US" sz="3000" u="sng">
                <a:solidFill>
                  <a:schemeClr val="hlink"/>
                </a:solidFill>
                <a:hlinkClick r:id="rId4"/>
              </a:rPr>
              <a:t>ambassador@ltcc.edu</a:t>
            </a:r>
            <a:endParaRPr sz="3000"/>
          </a:p>
          <a:p>
            <a:pPr marL="685800" lvl="1" indent="-111125" algn="ctr" rtl="0">
              <a:lnSpc>
                <a:spcPct val="80000"/>
              </a:lnSpc>
              <a:spcBef>
                <a:spcPts val="500"/>
              </a:spcBef>
              <a:spcAft>
                <a:spcPts val="0"/>
              </a:spcAft>
              <a:buClr>
                <a:schemeClr val="lt1"/>
              </a:buClr>
              <a:buSzPts val="1850"/>
              <a:buNone/>
            </a:pPr>
            <a:r>
              <a:rPr lang="en-US" sz="3000"/>
              <a:t>Coyote Corner</a:t>
            </a:r>
            <a:endParaRPr sz="3000"/>
          </a:p>
          <a:p>
            <a:pPr marL="685800" lvl="1" indent="-111125" algn="ctr" rtl="0">
              <a:lnSpc>
                <a:spcPct val="80000"/>
              </a:lnSpc>
              <a:spcBef>
                <a:spcPts val="500"/>
              </a:spcBef>
              <a:spcAft>
                <a:spcPts val="0"/>
              </a:spcAft>
              <a:buClr>
                <a:schemeClr val="lt1"/>
              </a:buClr>
              <a:buSzPts val="1850"/>
              <a:buNone/>
            </a:pPr>
            <a:r>
              <a:rPr lang="en-US" sz="3000"/>
              <a:t>Cranium Cafe</a:t>
            </a:r>
            <a:endParaRPr sz="3000"/>
          </a:p>
          <a:p>
            <a:pPr marL="685800" lvl="1" indent="-111125" algn="l" rtl="0">
              <a:lnSpc>
                <a:spcPct val="80000"/>
              </a:lnSpc>
              <a:spcBef>
                <a:spcPts val="500"/>
              </a:spcBef>
              <a:spcAft>
                <a:spcPts val="0"/>
              </a:spcAft>
              <a:buClr>
                <a:schemeClr val="lt1"/>
              </a:buClr>
              <a:buSzPts val="1850"/>
              <a:buNone/>
            </a:pPr>
            <a:endParaRPr sz="2400"/>
          </a:p>
          <a:p>
            <a:pPr marL="0" lvl="1" indent="0" algn="l" rtl="0">
              <a:lnSpc>
                <a:spcPct val="80000"/>
              </a:lnSpc>
              <a:spcBef>
                <a:spcPts val="500"/>
              </a:spcBef>
              <a:spcAft>
                <a:spcPts val="0"/>
              </a:spcAft>
              <a:buClr>
                <a:schemeClr val="lt1"/>
              </a:buClr>
              <a:buSzPts val="1850"/>
              <a:buNone/>
            </a:pPr>
            <a:endParaRPr sz="2400"/>
          </a:p>
        </p:txBody>
      </p:sp>
      <p:pic>
        <p:nvPicPr>
          <p:cNvPr id="417" name="Google Shape;417;g73329d419a_0_84"/>
          <p:cNvPicPr preferRelativeResize="0"/>
          <p:nvPr/>
        </p:nvPicPr>
        <p:blipFill>
          <a:blip r:embed="rId5">
            <a:alphaModFix/>
          </a:blip>
          <a:stretch>
            <a:fillRect/>
          </a:stretch>
        </p:blipFill>
        <p:spPr>
          <a:xfrm>
            <a:off x="6812550" y="521500"/>
            <a:ext cx="2343254" cy="2898874"/>
          </a:xfrm>
          <a:prstGeom prst="rect">
            <a:avLst/>
          </a:prstGeom>
          <a:noFill/>
          <a:ln>
            <a:noFill/>
          </a:ln>
        </p:spPr>
      </p:pic>
      <p:pic>
        <p:nvPicPr>
          <p:cNvPr id="418" name="Google Shape;418;g73329d419a_0_84"/>
          <p:cNvPicPr preferRelativeResize="0"/>
          <p:nvPr/>
        </p:nvPicPr>
        <p:blipFill>
          <a:blip r:embed="rId6">
            <a:alphaModFix/>
          </a:blip>
          <a:stretch>
            <a:fillRect/>
          </a:stretch>
        </p:blipFill>
        <p:spPr>
          <a:xfrm>
            <a:off x="9422962" y="214650"/>
            <a:ext cx="2626926" cy="3205726"/>
          </a:xfrm>
          <a:prstGeom prst="rect">
            <a:avLst/>
          </a:prstGeom>
          <a:noFill/>
          <a:ln>
            <a:noFill/>
          </a:ln>
        </p:spPr>
      </p:pic>
      <p:pic>
        <p:nvPicPr>
          <p:cNvPr id="419" name="Google Shape;419;g73329d419a_0_84"/>
          <p:cNvPicPr preferRelativeResize="0"/>
          <p:nvPr/>
        </p:nvPicPr>
        <p:blipFill rotWithShape="1">
          <a:blip r:embed="rId7">
            <a:alphaModFix/>
          </a:blip>
          <a:srcRect t="20095"/>
          <a:stretch/>
        </p:blipFill>
        <p:spPr>
          <a:xfrm>
            <a:off x="484400" y="4167800"/>
            <a:ext cx="2343252" cy="2496413"/>
          </a:xfrm>
          <a:prstGeom prst="rect">
            <a:avLst/>
          </a:prstGeom>
          <a:noFill/>
          <a:ln>
            <a:noFill/>
          </a:ln>
        </p:spPr>
      </p:pic>
      <p:pic>
        <p:nvPicPr>
          <p:cNvPr id="420" name="Google Shape;420;g73329d419a_0_84"/>
          <p:cNvPicPr preferRelativeResize="0"/>
          <p:nvPr/>
        </p:nvPicPr>
        <p:blipFill rotWithShape="1">
          <a:blip r:embed="rId8">
            <a:alphaModFix/>
          </a:blip>
          <a:srcRect l="15349" t="18467" r="20399"/>
          <a:stretch/>
        </p:blipFill>
        <p:spPr>
          <a:xfrm>
            <a:off x="5577100" y="3560525"/>
            <a:ext cx="2343250" cy="3099392"/>
          </a:xfrm>
          <a:prstGeom prst="rect">
            <a:avLst/>
          </a:prstGeom>
          <a:noFill/>
          <a:ln>
            <a:noFill/>
          </a:ln>
        </p:spPr>
      </p:pic>
      <p:pic>
        <p:nvPicPr>
          <p:cNvPr id="421" name="Google Shape;421;g73329d419a_0_84"/>
          <p:cNvPicPr preferRelativeResize="0"/>
          <p:nvPr/>
        </p:nvPicPr>
        <p:blipFill>
          <a:blip r:embed="rId9">
            <a:alphaModFix/>
          </a:blip>
          <a:stretch>
            <a:fillRect/>
          </a:stretch>
        </p:blipFill>
        <p:spPr>
          <a:xfrm>
            <a:off x="10294125" y="3560528"/>
            <a:ext cx="1747100" cy="3105966"/>
          </a:xfrm>
          <a:prstGeom prst="rect">
            <a:avLst/>
          </a:prstGeom>
          <a:noFill/>
          <a:ln>
            <a:noFill/>
          </a:ln>
        </p:spPr>
      </p:pic>
      <p:pic>
        <p:nvPicPr>
          <p:cNvPr id="422" name="Google Shape;422;g73329d419a_0_84"/>
          <p:cNvPicPr preferRelativeResize="0"/>
          <p:nvPr/>
        </p:nvPicPr>
        <p:blipFill rotWithShape="1">
          <a:blip r:embed="rId10">
            <a:alphaModFix/>
          </a:blip>
          <a:srcRect l="10480" t="20728" r="10480" b="14332"/>
          <a:stretch/>
        </p:blipFill>
        <p:spPr>
          <a:xfrm>
            <a:off x="3030750" y="4132537"/>
            <a:ext cx="2343252" cy="2566963"/>
          </a:xfrm>
          <a:prstGeom prst="rect">
            <a:avLst/>
          </a:prstGeom>
          <a:noFill/>
          <a:ln>
            <a:noFill/>
          </a:ln>
        </p:spPr>
      </p:pic>
      <p:pic>
        <p:nvPicPr>
          <p:cNvPr id="423" name="Google Shape;423;g73329d419a_0_84"/>
          <p:cNvPicPr preferRelativeResize="0"/>
          <p:nvPr/>
        </p:nvPicPr>
        <p:blipFill rotWithShape="1">
          <a:blip r:embed="rId11">
            <a:alphaModFix/>
          </a:blip>
          <a:srcRect t="19374"/>
          <a:stretch/>
        </p:blipFill>
        <p:spPr>
          <a:xfrm>
            <a:off x="8123450" y="3560526"/>
            <a:ext cx="1938975" cy="3105975"/>
          </a:xfrm>
          <a:prstGeom prst="rect">
            <a:avLst/>
          </a:prstGeom>
          <a:noFill/>
          <a:ln>
            <a:noFill/>
          </a:ln>
        </p:spPr>
      </p:pic>
      <p:pic>
        <p:nvPicPr>
          <p:cNvPr id="424" name="Google Shape;424;g73329d419a_0_84"/>
          <p:cNvPicPr preferRelativeResize="0"/>
          <p:nvPr/>
        </p:nvPicPr>
        <p:blipFill>
          <a:blip r:embed="rId12">
            <a:alphaModFix/>
          </a:blip>
          <a:stretch>
            <a:fillRect/>
          </a:stretch>
        </p:blipFill>
        <p:spPr>
          <a:xfrm>
            <a:off x="5058099" y="2028572"/>
            <a:ext cx="1524389" cy="13374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73329d419a_0_70"/>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Coyote Hotline</a:t>
            </a:r>
            <a:endParaRPr/>
          </a:p>
        </p:txBody>
      </p:sp>
      <p:pic>
        <p:nvPicPr>
          <p:cNvPr id="430" name="Google Shape;430;g73329d419a_0_70"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sp>
        <p:nvSpPr>
          <p:cNvPr id="431" name="Google Shape;431;g73329d419a_0_70"/>
          <p:cNvSpPr/>
          <p:nvPr/>
        </p:nvSpPr>
        <p:spPr>
          <a:xfrm>
            <a:off x="1405738" y="2475188"/>
            <a:ext cx="7370400" cy="3521700"/>
          </a:xfrm>
          <a:prstGeom prst="rect">
            <a:avLst/>
          </a:prstGeom>
          <a:solidFill>
            <a:srgbClr val="262626"/>
          </a:solidFill>
          <a:ln w="9525" cap="flat" cmpd="sng">
            <a:solidFill>
              <a:schemeClr val="dk2"/>
            </a:solidFill>
            <a:prstDash val="solid"/>
            <a:round/>
            <a:headEnd type="none" w="sm" len="sm"/>
            <a:tailEnd type="none" w="sm" len="sm"/>
          </a:ln>
          <a:effectLst>
            <a:outerShdw blurRad="57150" dist="15240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 name="Google Shape;432;g73329d419a_0_70"/>
          <p:cNvPicPr preferRelativeResize="0"/>
          <p:nvPr/>
        </p:nvPicPr>
        <p:blipFill>
          <a:blip r:embed="rId4">
            <a:alphaModFix/>
          </a:blip>
          <a:stretch>
            <a:fillRect/>
          </a:stretch>
        </p:blipFill>
        <p:spPr>
          <a:xfrm>
            <a:off x="1520588" y="2735088"/>
            <a:ext cx="7140698" cy="1417950"/>
          </a:xfrm>
          <a:prstGeom prst="rect">
            <a:avLst/>
          </a:prstGeom>
          <a:noFill/>
          <a:ln>
            <a:noFill/>
          </a:ln>
          <a:effectLst>
            <a:outerShdw blurRad="57150" dist="19050" dir="5400000" algn="bl" rotWithShape="0">
              <a:srgbClr val="000000">
                <a:alpha val="50000"/>
              </a:srgbClr>
            </a:outerShdw>
          </a:effectLst>
        </p:spPr>
      </p:pic>
      <p:sp>
        <p:nvSpPr>
          <p:cNvPr id="433" name="Google Shape;433;g73329d419a_0_70"/>
          <p:cNvSpPr txBox="1"/>
          <p:nvPr/>
        </p:nvSpPr>
        <p:spPr>
          <a:xfrm>
            <a:off x="2419738" y="4153038"/>
            <a:ext cx="5342400" cy="19470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US" sz="3600">
                <a:solidFill>
                  <a:srgbClr val="FFFFFF"/>
                </a:solidFill>
                <a:latin typeface="Trebuchet MS"/>
                <a:ea typeface="Trebuchet MS"/>
                <a:cs typeface="Trebuchet MS"/>
                <a:sym typeface="Trebuchet MS"/>
              </a:rPr>
              <a:t>(530) 542 - 8812</a:t>
            </a:r>
            <a:endParaRPr sz="3600">
              <a:solidFill>
                <a:srgbClr val="FFFFFF"/>
              </a:solidFill>
              <a:latin typeface="Trebuchet MS"/>
              <a:ea typeface="Trebuchet MS"/>
              <a:cs typeface="Trebuchet MS"/>
              <a:sym typeface="Trebuchet MS"/>
            </a:endParaRPr>
          </a:p>
          <a:p>
            <a:pPr marL="0" lvl="0" indent="0" algn="ctr" rtl="0">
              <a:lnSpc>
                <a:spcPct val="80000"/>
              </a:lnSpc>
              <a:spcBef>
                <a:spcPts val="0"/>
              </a:spcBef>
              <a:spcAft>
                <a:spcPts val="0"/>
              </a:spcAft>
              <a:buNone/>
            </a:pPr>
            <a:r>
              <a:rPr lang="en-US" sz="3600">
                <a:solidFill>
                  <a:srgbClr val="FFFFFF"/>
                </a:solidFill>
                <a:latin typeface="Trebuchet MS"/>
                <a:ea typeface="Trebuchet MS"/>
                <a:cs typeface="Trebuchet MS"/>
                <a:sym typeface="Trebuchet MS"/>
              </a:rPr>
              <a:t>or </a:t>
            </a:r>
            <a:endParaRPr sz="3600">
              <a:solidFill>
                <a:srgbClr val="FFFFFF"/>
              </a:solidFill>
              <a:latin typeface="Trebuchet MS"/>
              <a:ea typeface="Trebuchet MS"/>
              <a:cs typeface="Trebuchet MS"/>
              <a:sym typeface="Trebuchet MS"/>
            </a:endParaRPr>
          </a:p>
          <a:p>
            <a:pPr marL="0" lvl="0" indent="0" algn="ctr" rtl="0">
              <a:lnSpc>
                <a:spcPct val="80000"/>
              </a:lnSpc>
              <a:spcBef>
                <a:spcPts val="0"/>
              </a:spcBef>
              <a:spcAft>
                <a:spcPts val="0"/>
              </a:spcAft>
              <a:buNone/>
            </a:pPr>
            <a:r>
              <a:rPr lang="en-US" sz="3600">
                <a:solidFill>
                  <a:srgbClr val="FFFFFF"/>
                </a:solidFill>
                <a:latin typeface="Trebuchet MS"/>
                <a:ea typeface="Trebuchet MS"/>
                <a:cs typeface="Trebuchet MS"/>
                <a:sym typeface="Trebuchet MS"/>
              </a:rPr>
              <a:t>(530) 541 - 4660 X 195</a:t>
            </a:r>
            <a:endParaRPr sz="3600">
              <a:solidFill>
                <a:srgbClr val="FFFFFF"/>
              </a:solidFill>
              <a:latin typeface="Trebuchet MS"/>
              <a:ea typeface="Trebuchet MS"/>
              <a:cs typeface="Trebuchet MS"/>
              <a:sym typeface="Trebuchet MS"/>
            </a:endParaRPr>
          </a:p>
        </p:txBody>
      </p:sp>
      <p:pic>
        <p:nvPicPr>
          <p:cNvPr id="434" name="Google Shape;434;g73329d419a_0_70"/>
          <p:cNvPicPr preferRelativeResize="0"/>
          <p:nvPr/>
        </p:nvPicPr>
        <p:blipFill>
          <a:blip r:embed="rId5">
            <a:alphaModFix/>
          </a:blip>
          <a:stretch>
            <a:fillRect/>
          </a:stretch>
        </p:blipFill>
        <p:spPr>
          <a:xfrm>
            <a:off x="8499500" y="3020211"/>
            <a:ext cx="3079327" cy="2976675"/>
          </a:xfrm>
          <a:prstGeom prst="rect">
            <a:avLst/>
          </a:prstGeom>
          <a:noFill/>
          <a:ln>
            <a:noFill/>
          </a:ln>
        </p:spPr>
      </p:pic>
      <p:sp>
        <p:nvSpPr>
          <p:cNvPr id="435" name="Google Shape;435;g73329d419a_0_70"/>
          <p:cNvSpPr txBox="1"/>
          <p:nvPr/>
        </p:nvSpPr>
        <p:spPr>
          <a:xfrm rot="-568193">
            <a:off x="8730884" y="3839589"/>
            <a:ext cx="2616558" cy="1955378"/>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US" sz="2400">
                <a:latin typeface="Trebuchet MS"/>
                <a:ea typeface="Trebuchet MS"/>
                <a:cs typeface="Trebuchet MS"/>
                <a:sym typeface="Trebuchet MS"/>
              </a:rPr>
              <a:t>MONDAY - FRIDAY</a:t>
            </a:r>
            <a:endParaRPr sz="2400">
              <a:latin typeface="Trebuchet MS"/>
              <a:ea typeface="Trebuchet MS"/>
              <a:cs typeface="Trebuchet MS"/>
              <a:sym typeface="Trebuchet MS"/>
            </a:endParaRPr>
          </a:p>
          <a:p>
            <a:pPr marL="0" lvl="0" indent="0" algn="ctr" rtl="0">
              <a:lnSpc>
                <a:spcPct val="80000"/>
              </a:lnSpc>
              <a:spcBef>
                <a:spcPts val="0"/>
              </a:spcBef>
              <a:spcAft>
                <a:spcPts val="0"/>
              </a:spcAft>
              <a:buNone/>
            </a:pPr>
            <a:endParaRPr sz="2400">
              <a:latin typeface="Trebuchet MS"/>
              <a:ea typeface="Trebuchet MS"/>
              <a:cs typeface="Trebuchet MS"/>
              <a:sym typeface="Trebuchet MS"/>
            </a:endParaRPr>
          </a:p>
          <a:p>
            <a:pPr marL="0" lvl="0" indent="0" algn="ctr" rtl="0">
              <a:lnSpc>
                <a:spcPct val="80000"/>
              </a:lnSpc>
              <a:spcBef>
                <a:spcPts val="0"/>
              </a:spcBef>
              <a:spcAft>
                <a:spcPts val="0"/>
              </a:spcAft>
              <a:buNone/>
            </a:pPr>
            <a:r>
              <a:rPr lang="en-US" sz="2400">
                <a:latin typeface="Trebuchet MS"/>
                <a:ea typeface="Trebuchet MS"/>
                <a:cs typeface="Trebuchet MS"/>
                <a:sym typeface="Trebuchet MS"/>
              </a:rPr>
              <a:t>9AM - 4PM</a:t>
            </a:r>
            <a:endParaRPr sz="2400">
              <a:latin typeface="Trebuchet MS"/>
              <a:ea typeface="Trebuchet MS"/>
              <a:cs typeface="Trebuchet MS"/>
              <a:sym typeface="Trebuchet MS"/>
            </a:endParaRPr>
          </a:p>
        </p:txBody>
      </p:sp>
      <p:pic>
        <p:nvPicPr>
          <p:cNvPr id="436" name="Google Shape;436;g73329d419a_0_70"/>
          <p:cNvPicPr preferRelativeResize="0"/>
          <p:nvPr/>
        </p:nvPicPr>
        <p:blipFill>
          <a:blip r:embed="rId6">
            <a:alphaModFix/>
          </a:blip>
          <a:stretch>
            <a:fillRect/>
          </a:stretch>
        </p:blipFill>
        <p:spPr>
          <a:xfrm>
            <a:off x="613163" y="4574363"/>
            <a:ext cx="1806575" cy="1806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73329d419a_0_77"/>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Coyote Corner</a:t>
            </a:r>
            <a:endParaRPr/>
          </a:p>
        </p:txBody>
      </p:sp>
      <p:pic>
        <p:nvPicPr>
          <p:cNvPr id="442" name="Google Shape;442;g73329d419a_0_77"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pic>
        <p:nvPicPr>
          <p:cNvPr id="443" name="Google Shape;443;g73329d419a_0_77"/>
          <p:cNvPicPr preferRelativeResize="0"/>
          <p:nvPr/>
        </p:nvPicPr>
        <p:blipFill rotWithShape="1">
          <a:blip r:embed="rId4">
            <a:alphaModFix/>
          </a:blip>
          <a:srcRect t="19685" b="52524"/>
          <a:stretch/>
        </p:blipFill>
        <p:spPr>
          <a:xfrm>
            <a:off x="598575" y="2753512"/>
            <a:ext cx="4820051" cy="2381251"/>
          </a:xfrm>
          <a:prstGeom prst="rect">
            <a:avLst/>
          </a:prstGeom>
          <a:noFill/>
          <a:ln>
            <a:noFill/>
          </a:ln>
          <a:effectLst>
            <a:outerShdw blurRad="271463" dist="466725" dir="2760000" algn="bl" rotWithShape="0">
              <a:srgbClr val="000000">
                <a:alpha val="39000"/>
              </a:srgbClr>
            </a:outerShdw>
          </a:effectLst>
        </p:spPr>
      </p:pic>
      <p:pic>
        <p:nvPicPr>
          <p:cNvPr id="444" name="Google Shape;444;g73329d419a_0_77"/>
          <p:cNvPicPr preferRelativeResize="0"/>
          <p:nvPr/>
        </p:nvPicPr>
        <p:blipFill>
          <a:blip r:embed="rId5">
            <a:alphaModFix/>
          </a:blip>
          <a:stretch>
            <a:fillRect/>
          </a:stretch>
        </p:blipFill>
        <p:spPr>
          <a:xfrm>
            <a:off x="4624876" y="1646122"/>
            <a:ext cx="7790976" cy="5434128"/>
          </a:xfrm>
          <a:prstGeom prst="rect">
            <a:avLst/>
          </a:prstGeom>
          <a:noFill/>
          <a:ln>
            <a:noFill/>
          </a:ln>
        </p:spPr>
      </p:pic>
      <p:sp>
        <p:nvSpPr>
          <p:cNvPr id="445" name="Google Shape;445;g73329d419a_0_77"/>
          <p:cNvSpPr txBox="1"/>
          <p:nvPr/>
        </p:nvSpPr>
        <p:spPr>
          <a:xfrm>
            <a:off x="414500" y="5490925"/>
            <a:ext cx="5188200" cy="10809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US" sz="3600">
                <a:solidFill>
                  <a:schemeClr val="hlink"/>
                </a:solidFill>
                <a:uFill>
                  <a:noFill/>
                </a:uFill>
                <a:latin typeface="Trebuchet MS"/>
                <a:ea typeface="Trebuchet MS"/>
                <a:cs typeface="Trebuchet MS"/>
                <a:sym typeface="Trebuchet MS"/>
                <a:hlinkClick r:id="rId6"/>
              </a:rPr>
              <a:t>ltcc.campusapp.com</a:t>
            </a:r>
            <a:endParaRPr/>
          </a:p>
        </p:txBody>
      </p:sp>
      <p:pic>
        <p:nvPicPr>
          <p:cNvPr id="446" name="Google Shape;446;g73329d419a_0_77"/>
          <p:cNvPicPr preferRelativeResize="0"/>
          <p:nvPr/>
        </p:nvPicPr>
        <p:blipFill>
          <a:blip r:embed="rId7">
            <a:alphaModFix/>
          </a:blip>
          <a:stretch>
            <a:fillRect/>
          </a:stretch>
        </p:blipFill>
        <p:spPr>
          <a:xfrm rot="-260390">
            <a:off x="8508479" y="3938355"/>
            <a:ext cx="849665" cy="849665"/>
          </a:xfrm>
          <a:prstGeom prst="rect">
            <a:avLst/>
          </a:prstGeom>
          <a:noFill/>
          <a:ln>
            <a:noFill/>
          </a:ln>
        </p:spPr>
      </p:pic>
      <p:pic>
        <p:nvPicPr>
          <p:cNvPr id="447" name="Google Shape;447;g73329d419a_0_77"/>
          <p:cNvPicPr preferRelativeResize="0"/>
          <p:nvPr/>
        </p:nvPicPr>
        <p:blipFill>
          <a:blip r:embed="rId8">
            <a:alphaModFix/>
          </a:blip>
          <a:stretch>
            <a:fillRect/>
          </a:stretch>
        </p:blipFill>
        <p:spPr>
          <a:xfrm>
            <a:off x="4177975" y="1067225"/>
            <a:ext cx="2618500" cy="2381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73329d419a_0_91"/>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Encouraging Messages</a:t>
            </a:r>
            <a:endParaRPr/>
          </a:p>
        </p:txBody>
      </p:sp>
      <p:pic>
        <p:nvPicPr>
          <p:cNvPr id="453" name="Google Shape;453;g73329d419a_0_91"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pic>
        <p:nvPicPr>
          <p:cNvPr id="454" name="Google Shape;454;g73329d419a_0_91" title="2020-04-08 12-56-34.mov">
            <a:hlinkClick r:id="rId4"/>
          </p:cNvPr>
          <p:cNvPicPr preferRelativeResize="0"/>
          <p:nvPr/>
        </p:nvPicPr>
        <p:blipFill>
          <a:blip r:embed="rId5">
            <a:alphaModFix/>
          </a:blip>
          <a:stretch>
            <a:fillRect/>
          </a:stretch>
        </p:blipFill>
        <p:spPr>
          <a:xfrm>
            <a:off x="528450" y="2095550"/>
            <a:ext cx="5919450" cy="443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832e462a6b_1_10"/>
          <p:cNvSpPr/>
          <p:nvPr/>
        </p:nvSpPr>
        <p:spPr>
          <a:xfrm rot="-649008">
            <a:off x="3442696" y="-550247"/>
            <a:ext cx="7519606" cy="7393811"/>
          </a:xfrm>
          <a:prstGeom prst="foldedCorner">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832e462a6b_1_10"/>
          <p:cNvSpPr txBox="1"/>
          <p:nvPr/>
        </p:nvSpPr>
        <p:spPr>
          <a:xfrm rot="-662711">
            <a:off x="3764556" y="-155173"/>
            <a:ext cx="6875866" cy="63978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latin typeface="Calibri"/>
                <a:ea typeface="Calibri"/>
                <a:cs typeface="Calibri"/>
                <a:sym typeface="Calibri"/>
              </a:rPr>
              <a:t>Dear Jeff,</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I hope this finds you and yours healthy and well.</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Thanks to the high number of responses and interest in the alternative WLD 110B Leave No Trace Trainer Course, the WEOL Program will be offering this course starting 05/18 and ending 06/25.</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This 1.5 Unit course has a 30-hour commitment that includes time spent in on the Canvas site, Canvas &amp; Zoom discussions, outside research, class preparation, delivering a class to your class inside Canvas/Zoom, 8-hours of service learning (teaching LNT principles community members via Zoom and/or “shelter in place” family members).</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Upon completion of the LNT-Trainer course, the student will:</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Know the role and function of the LNT Trainer</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Know the principles and ethics of LNT</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Become familiar with teaching skills, techniques and student learning styles</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Become familiar with the National LNT Program</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Know the role and function of the Center for Outdoor Ethics</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Receive their LNT Trainer Certificate from the Center for Outdoor Ethics</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Be able to teach official LNT Awareness workshops</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US" sz="1100">
                <a:latin typeface="Calibri"/>
                <a:ea typeface="Calibri"/>
                <a:cs typeface="Calibri"/>
                <a:sym typeface="Calibri"/>
              </a:rPr>
              <a:t>Be able to Co-Teach, with an LNT Master Educator, a LNT Trainer course</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b="1">
                <a:latin typeface="Calibri"/>
                <a:ea typeface="Calibri"/>
                <a:cs typeface="Calibri"/>
                <a:sym typeface="Calibri"/>
              </a:rPr>
              <a:t>Look for the course to be added to the schedule tomorrow and sign up ASAP, there are only 32 seats.</a:t>
            </a:r>
            <a:endParaRPr sz="1100" b="1">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Thank you and stay healthy!</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100">
                <a:latin typeface="Calibri"/>
                <a:ea typeface="Calibri"/>
                <a:cs typeface="Calibri"/>
                <a:sym typeface="Calibri"/>
              </a:rPr>
              <a:t> </a:t>
            </a:r>
            <a:endParaRPr sz="1100">
              <a:latin typeface="Calibri"/>
              <a:ea typeface="Calibri"/>
              <a:cs typeface="Calibri"/>
              <a:sym typeface="Calibri"/>
            </a:endParaRPr>
          </a:p>
          <a:p>
            <a:pPr marL="0" lvl="0" indent="0" algn="l" rtl="0">
              <a:lnSpc>
                <a:spcPct val="115000"/>
              </a:lnSpc>
              <a:spcBef>
                <a:spcPts val="0"/>
              </a:spcBef>
              <a:spcAft>
                <a:spcPts val="0"/>
              </a:spcAft>
              <a:buNone/>
            </a:pPr>
            <a:r>
              <a:rPr lang="en-US" sz="1200">
                <a:solidFill>
                  <a:srgbClr val="2E74B5"/>
                </a:solidFill>
                <a:latin typeface="Calibri"/>
                <a:ea typeface="Calibri"/>
                <a:cs typeface="Calibri"/>
                <a:sym typeface="Calibri"/>
              </a:rPr>
              <a:t>Regards,</a:t>
            </a:r>
            <a:endParaRPr sz="1200">
              <a:solidFill>
                <a:srgbClr val="2E74B5"/>
              </a:solidFill>
              <a:latin typeface="Calibri"/>
              <a:ea typeface="Calibri"/>
              <a:cs typeface="Calibri"/>
              <a:sym typeface="Calibri"/>
            </a:endParaRPr>
          </a:p>
          <a:p>
            <a:pPr marL="0" lvl="0" indent="0" algn="l" rtl="0">
              <a:lnSpc>
                <a:spcPct val="115000"/>
              </a:lnSpc>
              <a:spcBef>
                <a:spcPts val="0"/>
              </a:spcBef>
              <a:spcAft>
                <a:spcPts val="0"/>
              </a:spcAft>
              <a:buNone/>
            </a:pPr>
            <a:r>
              <a:rPr lang="en-US" sz="1600">
                <a:solidFill>
                  <a:srgbClr val="2E74B5"/>
                </a:solidFill>
                <a:latin typeface="Calibri"/>
                <a:ea typeface="Calibri"/>
                <a:cs typeface="Calibri"/>
                <a:sym typeface="Calibri"/>
              </a:rPr>
              <a:t>Clinton A. Culp, PhD</a:t>
            </a:r>
            <a:endParaRPr sz="1600">
              <a:solidFill>
                <a:srgbClr val="2E74B5"/>
              </a:solidFill>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Director Wilderness Education &amp; Outdoor Leadership Program</a:t>
            </a: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Lake Tahoe Community College</a:t>
            </a: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u="sng">
                <a:solidFill>
                  <a:srgbClr val="954F72"/>
                </a:solidFill>
                <a:latin typeface="Calibri"/>
                <a:ea typeface="Calibri"/>
                <a:cs typeface="Calibri"/>
                <a:sym typeface="Calibri"/>
                <a:hlinkClick r:id="rId3"/>
              </a:rPr>
              <a:t>www.ltcc.edu/wilderness</a:t>
            </a:r>
            <a:endParaRPr sz="1200" u="sng">
              <a:solidFill>
                <a:srgbClr val="954F72"/>
              </a:solidFill>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Office: (530) 541-4660 x463</a:t>
            </a: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As you prepare yourself for your profession, for your life, do it not for yourself but for those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whom you wish to lead. In so doing, seek not to achieve greatness for yourself but for those you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US" sz="1200">
                <a:latin typeface="Calibri"/>
                <a:ea typeface="Calibri"/>
                <a:cs typeface="Calibri"/>
                <a:sym typeface="Calibri"/>
              </a:rPr>
              <a:t>lead.</a:t>
            </a:r>
            <a:endParaRPr sz="1200">
              <a:latin typeface="Calibri"/>
              <a:ea typeface="Calibri"/>
              <a:cs typeface="Calibri"/>
              <a:sym typeface="Calibri"/>
            </a:endParaRPr>
          </a:p>
          <a:p>
            <a:pPr marL="0" lvl="0" indent="0" algn="l" rtl="0">
              <a:spcBef>
                <a:spcPts val="0"/>
              </a:spcBef>
              <a:spcAft>
                <a:spcPts val="0"/>
              </a:spcAft>
              <a:buNone/>
            </a:pPr>
            <a:endParaRPr>
              <a:latin typeface="Trebuchet MS"/>
              <a:ea typeface="Trebuchet MS"/>
              <a:cs typeface="Trebuchet MS"/>
              <a:sym typeface="Trebuchet MS"/>
            </a:endParaRPr>
          </a:p>
        </p:txBody>
      </p:sp>
      <p:pic>
        <p:nvPicPr>
          <p:cNvPr id="461" name="Google Shape;461;g832e462a6b_1_10"/>
          <p:cNvPicPr preferRelativeResize="0"/>
          <p:nvPr/>
        </p:nvPicPr>
        <p:blipFill>
          <a:blip r:embed="rId4">
            <a:alphaModFix/>
          </a:blip>
          <a:stretch>
            <a:fillRect/>
          </a:stretch>
        </p:blipFill>
        <p:spPr>
          <a:xfrm>
            <a:off x="-236775" y="2390625"/>
            <a:ext cx="4315150" cy="4717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19868" scaled="0"/>
        </a:gradFill>
        <a:effectLst/>
      </p:bgPr>
    </p:bg>
    <p:spTree>
      <p:nvGrpSpPr>
        <p:cNvPr id="1" name="Shape 222"/>
        <p:cNvGrpSpPr/>
        <p:nvPr/>
      </p:nvGrpSpPr>
      <p:grpSpPr>
        <a:xfrm>
          <a:off x="0" y="0"/>
          <a:ext cx="0" cy="0"/>
          <a:chOff x="0" y="0"/>
          <a:chExt cx="0" cy="0"/>
        </a:xfrm>
      </p:grpSpPr>
      <p:sp>
        <p:nvSpPr>
          <p:cNvPr id="223" name="Google Shape;223;g73329d419a_6_1"/>
          <p:cNvSpPr/>
          <p:nvPr/>
        </p:nvSpPr>
        <p:spPr>
          <a:xfrm>
            <a:off x="2" y="609600"/>
            <a:ext cx="64998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73329d419a_6_1"/>
          <p:cNvSpPr txBox="1">
            <a:spLocks noGrp="1"/>
          </p:cNvSpPr>
          <p:nvPr>
            <p:ph type="title"/>
          </p:nvPr>
        </p:nvSpPr>
        <p:spPr>
          <a:xfrm>
            <a:off x="680321" y="753228"/>
            <a:ext cx="50415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Remote Work Tips</a:t>
            </a:r>
            <a:endParaRPr/>
          </a:p>
        </p:txBody>
      </p:sp>
      <p:pic>
        <p:nvPicPr>
          <p:cNvPr id="225" name="Google Shape;225;g73329d419a_6_1"/>
          <p:cNvPicPr preferRelativeResize="0"/>
          <p:nvPr/>
        </p:nvPicPr>
        <p:blipFill rotWithShape="1">
          <a:blip r:embed="rId3">
            <a:alphaModFix/>
          </a:blip>
          <a:srcRect/>
          <a:stretch/>
        </p:blipFill>
        <p:spPr>
          <a:xfrm>
            <a:off x="2" y="1970240"/>
            <a:ext cx="6492239" cy="261714"/>
          </a:xfrm>
          <a:prstGeom prst="rect">
            <a:avLst/>
          </a:prstGeom>
          <a:noFill/>
          <a:ln>
            <a:noFill/>
          </a:ln>
        </p:spPr>
      </p:pic>
      <p:sp>
        <p:nvSpPr>
          <p:cNvPr id="226" name="Google Shape;226;g73329d419a_6_1"/>
          <p:cNvSpPr/>
          <p:nvPr/>
        </p:nvSpPr>
        <p:spPr>
          <a:xfrm flipH="1">
            <a:off x="-725850" y="4417050"/>
            <a:ext cx="4659600" cy="2492400"/>
          </a:xfrm>
          <a:prstGeom prst="homePlate">
            <a:avLst>
              <a:gd name="adj" fmla="val 30031"/>
            </a:avLst>
          </a:prstGeom>
          <a:solidFill>
            <a:srgbClr val="98B32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Look at other ways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to connect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with people</a:t>
            </a:r>
            <a:endParaRPr sz="2400">
              <a:solidFill>
                <a:schemeClr val="dk1"/>
              </a:solidFill>
              <a:latin typeface="Trebuchet MS"/>
              <a:ea typeface="Trebuchet MS"/>
              <a:cs typeface="Trebuchet MS"/>
              <a:sym typeface="Trebuchet MS"/>
            </a:endParaRPr>
          </a:p>
        </p:txBody>
      </p:sp>
      <p:sp>
        <p:nvSpPr>
          <p:cNvPr id="227" name="Google Shape;227;g73329d419a_6_1"/>
          <p:cNvSpPr/>
          <p:nvPr/>
        </p:nvSpPr>
        <p:spPr>
          <a:xfrm flipH="1">
            <a:off x="3172575" y="4491250"/>
            <a:ext cx="5041500" cy="2418300"/>
          </a:xfrm>
          <a:prstGeom prst="homePlate">
            <a:avLst>
              <a:gd name="adj" fmla="val 30031"/>
            </a:avLst>
          </a:prstGeom>
          <a:solidFill>
            <a:srgbClr val="2060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Self-care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1800">
                <a:solidFill>
                  <a:schemeClr val="dk1"/>
                </a:solidFill>
                <a:latin typeface="Trebuchet MS"/>
                <a:ea typeface="Trebuchet MS"/>
                <a:cs typeface="Trebuchet MS"/>
                <a:sym typeface="Trebuchet MS"/>
              </a:rPr>
              <a:t>(regular breaks, stretching, </a:t>
            </a:r>
            <a:endParaRPr sz="18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1800">
                <a:solidFill>
                  <a:schemeClr val="dk1"/>
                </a:solidFill>
                <a:latin typeface="Trebuchet MS"/>
                <a:ea typeface="Trebuchet MS"/>
                <a:cs typeface="Trebuchet MS"/>
                <a:sym typeface="Trebuchet MS"/>
              </a:rPr>
              <a:t>exercise, meditation, stand up)</a:t>
            </a:r>
            <a:endParaRPr sz="2400">
              <a:solidFill>
                <a:schemeClr val="dk1"/>
              </a:solidFill>
              <a:latin typeface="Trebuchet MS"/>
              <a:ea typeface="Trebuchet MS"/>
              <a:cs typeface="Trebuchet MS"/>
              <a:sym typeface="Trebuchet MS"/>
            </a:endParaRPr>
          </a:p>
        </p:txBody>
      </p:sp>
      <p:sp>
        <p:nvSpPr>
          <p:cNvPr id="228" name="Google Shape;228;g73329d419a_6_1"/>
          <p:cNvSpPr/>
          <p:nvPr/>
        </p:nvSpPr>
        <p:spPr>
          <a:xfrm flipH="1">
            <a:off x="7342800" y="4417050"/>
            <a:ext cx="4849200" cy="2492400"/>
          </a:xfrm>
          <a:prstGeom prst="homePlate">
            <a:avLst>
              <a:gd name="adj" fmla="val 30031"/>
            </a:avLst>
          </a:prstGeom>
          <a:solidFill>
            <a:srgbClr val="2CEAE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Set rules of engagement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1800">
                <a:solidFill>
                  <a:schemeClr val="dk1"/>
                </a:solidFill>
                <a:latin typeface="Trebuchet MS"/>
                <a:ea typeface="Trebuchet MS"/>
                <a:cs typeface="Trebuchet MS"/>
                <a:sym typeface="Trebuchet MS"/>
              </a:rPr>
              <a:t>(How &amp; when to best reach &amp; communicate with you)</a:t>
            </a:r>
            <a:endParaRPr sz="2400">
              <a:solidFill>
                <a:schemeClr val="dk1"/>
              </a:solidFill>
              <a:latin typeface="Trebuchet MS"/>
              <a:ea typeface="Trebuchet MS"/>
              <a:cs typeface="Trebuchet MS"/>
              <a:sym typeface="Trebuchet MS"/>
            </a:endParaRPr>
          </a:p>
        </p:txBody>
      </p:sp>
      <p:sp>
        <p:nvSpPr>
          <p:cNvPr id="229" name="Google Shape;229;g73329d419a_6_1"/>
          <p:cNvSpPr/>
          <p:nvPr/>
        </p:nvSpPr>
        <p:spPr>
          <a:xfrm rot="5400000">
            <a:off x="8530200" y="1244550"/>
            <a:ext cx="2897100" cy="4426500"/>
          </a:xfrm>
          <a:prstGeom prst="homePlate">
            <a:avLst>
              <a:gd name="adj" fmla="val 15960"/>
            </a:avLst>
          </a:prstGeom>
          <a:solidFill>
            <a:srgbClr val="D7FF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None/>
            </a:pPr>
            <a:endParaRPr sz="2400">
              <a:solidFill>
                <a:schemeClr val="dk1"/>
              </a:solidFill>
              <a:latin typeface="Trebuchet MS"/>
              <a:ea typeface="Trebuchet MS"/>
              <a:cs typeface="Trebuchet MS"/>
              <a:sym typeface="Trebuchet MS"/>
            </a:endParaRPr>
          </a:p>
        </p:txBody>
      </p:sp>
      <p:sp>
        <p:nvSpPr>
          <p:cNvPr id="230" name="Google Shape;230;g73329d419a_6_1"/>
          <p:cNvSpPr/>
          <p:nvPr/>
        </p:nvSpPr>
        <p:spPr>
          <a:xfrm>
            <a:off x="3500700" y="1998850"/>
            <a:ext cx="5269200" cy="2492400"/>
          </a:xfrm>
          <a:prstGeom prst="homePlate">
            <a:avLst>
              <a:gd name="adj" fmla="val 30031"/>
            </a:avLst>
          </a:prstGeom>
          <a:solidFill>
            <a:srgbClr val="FF71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Create cognitive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None/>
            </a:pPr>
            <a:r>
              <a:rPr lang="en-US" sz="2400">
                <a:solidFill>
                  <a:schemeClr val="dk1"/>
                </a:solidFill>
                <a:latin typeface="Trebuchet MS"/>
                <a:ea typeface="Trebuchet MS"/>
                <a:cs typeface="Trebuchet MS"/>
                <a:sym typeface="Trebuchet MS"/>
              </a:rPr>
              <a:t>triggers</a:t>
            </a:r>
            <a:endParaRPr sz="2400">
              <a:solidFill>
                <a:schemeClr val="dk1"/>
              </a:solidFill>
              <a:latin typeface="Trebuchet MS"/>
              <a:ea typeface="Trebuchet MS"/>
              <a:cs typeface="Trebuchet MS"/>
              <a:sym typeface="Trebuchet MS"/>
            </a:endParaRPr>
          </a:p>
        </p:txBody>
      </p:sp>
      <p:sp>
        <p:nvSpPr>
          <p:cNvPr id="231" name="Google Shape;231;g73329d419a_6_1"/>
          <p:cNvSpPr/>
          <p:nvPr/>
        </p:nvSpPr>
        <p:spPr>
          <a:xfrm>
            <a:off x="0" y="1998900"/>
            <a:ext cx="4659600" cy="2492400"/>
          </a:xfrm>
          <a:prstGeom prst="homePlate">
            <a:avLst>
              <a:gd name="adj" fmla="val 30031"/>
            </a:avLst>
          </a:prstGeom>
          <a:solidFill>
            <a:srgbClr val="4798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28600" lvl="0" indent="0" algn="ctr" rtl="0">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Set boundaries between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work and home life</a:t>
            </a:r>
            <a:br>
              <a:rPr lang="en-US" sz="2400">
                <a:solidFill>
                  <a:schemeClr val="dk1"/>
                </a:solidFill>
                <a:latin typeface="Trebuchet MS"/>
                <a:ea typeface="Trebuchet MS"/>
                <a:cs typeface="Trebuchet MS"/>
                <a:sym typeface="Trebuchet MS"/>
              </a:rPr>
            </a:br>
            <a:endParaRPr/>
          </a:p>
        </p:txBody>
      </p:sp>
      <p:sp>
        <p:nvSpPr>
          <p:cNvPr id="232" name="Google Shape;232;g73329d419a_6_1"/>
          <p:cNvSpPr txBox="1"/>
          <p:nvPr/>
        </p:nvSpPr>
        <p:spPr>
          <a:xfrm>
            <a:off x="8534275" y="2622700"/>
            <a:ext cx="3500700" cy="1244700"/>
          </a:xfrm>
          <a:prstGeom prst="rect">
            <a:avLst/>
          </a:prstGeom>
          <a:noFill/>
          <a:ln>
            <a:noFill/>
          </a:ln>
        </p:spPr>
        <p:txBody>
          <a:bodyPr spcFirstLastPara="1" wrap="square" lIns="91425" tIns="91425" rIns="91425" bIns="91425" anchor="t" anchorCtr="0">
            <a:noAutofit/>
          </a:bodyPr>
          <a:lstStyle/>
          <a:p>
            <a:pPr marL="228600" lvl="0" indent="0" algn="ctr" rtl="0">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Check in with others, </a:t>
            </a:r>
            <a:endParaRPr sz="2400">
              <a:solidFill>
                <a:schemeClr val="dk1"/>
              </a:solidFill>
              <a:latin typeface="Trebuchet MS"/>
              <a:ea typeface="Trebuchet MS"/>
              <a:cs typeface="Trebuchet MS"/>
              <a:sym typeface="Trebuchet MS"/>
            </a:endParaRPr>
          </a:p>
          <a:p>
            <a:pPr marL="228600" lvl="0" indent="0" algn="ctr" rtl="0">
              <a:spcBef>
                <a:spcPts val="1000"/>
              </a:spcBef>
              <a:spcAft>
                <a:spcPts val="0"/>
              </a:spcAft>
              <a:buClr>
                <a:schemeClr val="dk1"/>
              </a:buClr>
              <a:buSzPts val="1100"/>
              <a:buFont typeface="Arial"/>
              <a:buNone/>
            </a:pPr>
            <a:r>
              <a:rPr lang="en-US" sz="2400">
                <a:solidFill>
                  <a:schemeClr val="dk1"/>
                </a:solidFill>
                <a:latin typeface="Trebuchet MS"/>
                <a:ea typeface="Trebuchet MS"/>
                <a:cs typeface="Trebuchet MS"/>
                <a:sym typeface="Trebuchet MS"/>
              </a:rPr>
              <a:t>students &amp; colleagues</a:t>
            </a:r>
            <a:endParaRPr sz="24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73329d419a_7_8"/>
          <p:cNvSpPr txBox="1">
            <a:spLocks noGrp="1"/>
          </p:cNvSpPr>
          <p:nvPr>
            <p:ph type="title"/>
          </p:nvPr>
        </p:nvSpPr>
        <p:spPr>
          <a:xfrm>
            <a:off x="680321" y="753228"/>
            <a:ext cx="9613800" cy="108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rebuchet MS"/>
              <a:buNone/>
            </a:pPr>
            <a:r>
              <a:rPr lang="en-US"/>
              <a:t>Faculty</a:t>
            </a:r>
            <a:endParaRPr/>
          </a:p>
          <a:p>
            <a:pPr marL="0" lvl="0" indent="0" algn="l" rtl="0">
              <a:lnSpc>
                <a:spcPct val="90000"/>
              </a:lnSpc>
              <a:spcBef>
                <a:spcPts val="0"/>
              </a:spcBef>
              <a:spcAft>
                <a:spcPts val="0"/>
              </a:spcAft>
              <a:buClr>
                <a:schemeClr val="lt1"/>
              </a:buClr>
              <a:buSzPts val="3600"/>
              <a:buFont typeface="Trebuchet MS"/>
              <a:buNone/>
            </a:pPr>
            <a:r>
              <a:rPr lang="en-US"/>
              <a:t>Resource</a:t>
            </a:r>
            <a:endParaRPr/>
          </a:p>
        </p:txBody>
      </p:sp>
      <p:pic>
        <p:nvPicPr>
          <p:cNvPr id="467" name="Google Shape;467;g73329d419a_7_8" descr="A large body of water&#10;&#10;Description automatically generated"/>
          <p:cNvPicPr preferRelativeResize="0"/>
          <p:nvPr/>
        </p:nvPicPr>
        <p:blipFill rotWithShape="1">
          <a:blip r:embed="rId3">
            <a:alphaModFix/>
          </a:blip>
          <a:srcRect/>
          <a:stretch/>
        </p:blipFill>
        <p:spPr>
          <a:xfrm>
            <a:off x="0" y="1998132"/>
            <a:ext cx="12192000" cy="4859866"/>
          </a:xfrm>
          <a:prstGeom prst="rect">
            <a:avLst/>
          </a:prstGeom>
          <a:noFill/>
          <a:ln>
            <a:noFill/>
          </a:ln>
        </p:spPr>
      </p:pic>
      <p:pic>
        <p:nvPicPr>
          <p:cNvPr id="468" name="Google Shape;468;g73329d419a_7_8">
            <a:hlinkClick r:id="rId4"/>
          </p:cNvPr>
          <p:cNvPicPr preferRelativeResize="0"/>
          <p:nvPr/>
        </p:nvPicPr>
        <p:blipFill>
          <a:blip r:embed="rId5">
            <a:alphaModFix/>
          </a:blip>
          <a:stretch>
            <a:fillRect/>
          </a:stretch>
        </p:blipFill>
        <p:spPr>
          <a:xfrm rot="1152768">
            <a:off x="2814896" y="335423"/>
            <a:ext cx="7140558" cy="9257126"/>
          </a:xfrm>
          <a:prstGeom prst="rect">
            <a:avLst/>
          </a:prstGeom>
          <a:noFill/>
          <a:ln>
            <a:noFill/>
          </a:ln>
          <a:effectLst>
            <a:outerShdw blurRad="214313" dist="342900" dir="276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472"/>
        <p:cNvGrpSpPr/>
        <p:nvPr/>
      </p:nvGrpSpPr>
      <p:grpSpPr>
        <a:xfrm>
          <a:off x="0" y="0"/>
          <a:ext cx="0" cy="0"/>
          <a:chOff x="0" y="0"/>
          <a:chExt cx="0" cy="0"/>
        </a:xfrm>
      </p:grpSpPr>
      <p:pic>
        <p:nvPicPr>
          <p:cNvPr id="473" name="Google Shape;473;p16" descr="A large body of water&#10;&#10;Description automatically generated"/>
          <p:cNvPicPr preferRelativeResize="0"/>
          <p:nvPr/>
        </p:nvPicPr>
        <p:blipFill rotWithShape="1">
          <a:blip r:embed="rId3">
            <a:alphaModFix/>
          </a:blip>
          <a:srcRect l="12197" r="13995" b="-1"/>
          <a:stretch/>
        </p:blipFill>
        <p:spPr>
          <a:xfrm>
            <a:off x="4636008" y="10"/>
            <a:ext cx="7552815" cy="6856310"/>
          </a:xfrm>
          <a:prstGeom prst="rect">
            <a:avLst/>
          </a:prstGeom>
          <a:noFill/>
          <a:ln>
            <a:noFill/>
          </a:ln>
        </p:spPr>
      </p:pic>
      <p:sp>
        <p:nvSpPr>
          <p:cNvPr id="474" name="Google Shape;474;p16"/>
          <p:cNvSpPr/>
          <p:nvPr/>
        </p:nvSpPr>
        <p:spPr>
          <a:xfrm>
            <a:off x="2" y="609600"/>
            <a:ext cx="5018565"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txBox="1">
            <a:spLocks noGrp="1"/>
          </p:cNvSpPr>
          <p:nvPr>
            <p:ph type="title"/>
          </p:nvPr>
        </p:nvSpPr>
        <p:spPr>
          <a:xfrm>
            <a:off x="680322" y="753228"/>
            <a:ext cx="3679028"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Trebuchet MS"/>
              <a:buNone/>
            </a:pPr>
            <a:r>
              <a:rPr lang="en-US" sz="3200"/>
              <a:t>Updates on EVE </a:t>
            </a:r>
            <a:endParaRPr/>
          </a:p>
        </p:txBody>
      </p:sp>
      <p:pic>
        <p:nvPicPr>
          <p:cNvPr id="476" name="Google Shape;476;p16"/>
          <p:cNvPicPr preferRelativeResize="0"/>
          <p:nvPr/>
        </p:nvPicPr>
        <p:blipFill rotWithShape="1">
          <a:blip r:embed="rId4">
            <a:alphaModFix/>
          </a:blip>
          <a:srcRect/>
          <a:stretch/>
        </p:blipFill>
        <p:spPr>
          <a:xfrm>
            <a:off x="2" y="1970240"/>
            <a:ext cx="5029200" cy="202738"/>
          </a:xfrm>
          <a:prstGeom prst="rect">
            <a:avLst/>
          </a:prstGeom>
          <a:noFill/>
          <a:ln>
            <a:noFill/>
          </a:ln>
        </p:spPr>
      </p:pic>
      <p:sp>
        <p:nvSpPr>
          <p:cNvPr id="477" name="Google Shape;477;p16"/>
          <p:cNvSpPr txBox="1">
            <a:spLocks noGrp="1"/>
          </p:cNvSpPr>
          <p:nvPr>
            <p:ph type="body" idx="1"/>
          </p:nvPr>
        </p:nvSpPr>
        <p:spPr>
          <a:xfrm>
            <a:off x="680322" y="2336873"/>
            <a:ext cx="3581635" cy="359931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ts val="2400"/>
              <a:buChar char="•"/>
            </a:pPr>
            <a:r>
              <a:rPr lang="en-US">
                <a:solidFill>
                  <a:schemeClr val="dk1"/>
                </a:solidFill>
              </a:rPr>
              <a:t>Do you have anything to share as a positive from the first week?</a:t>
            </a: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rPr>
              <a:t>What tools are you finding most effective?</a:t>
            </a:r>
            <a:endParaRPr>
              <a:solidFill>
                <a:schemeClr val="dk1"/>
              </a:solidFill>
            </a:endParaRPr>
          </a:p>
          <a:p>
            <a:pPr marL="0" lvl="0" indent="0" algn="l" rtl="0">
              <a:lnSpc>
                <a:spcPct val="90000"/>
              </a:lnSpc>
              <a:spcBef>
                <a:spcPts val="1000"/>
              </a:spcBef>
              <a:spcAft>
                <a:spcPts val="0"/>
              </a:spcAft>
              <a:buNone/>
            </a:pPr>
            <a:r>
              <a:rPr lang="en-US">
                <a:solidFill>
                  <a:schemeClr val="dk1"/>
                </a:solidFill>
              </a:rPr>
              <a:t> </a:t>
            </a:r>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rPr>
              <a:t>Synchronous instruction, Zoom, Labster, Proctorio, etc.? </a:t>
            </a:r>
            <a:endParaRPr>
              <a:solidFill>
                <a:schemeClr val="dk1"/>
              </a:solidFill>
            </a:endParaRPr>
          </a:p>
          <a:p>
            <a:pPr marL="228600" lvl="0" indent="-127000" algn="l" rtl="0">
              <a:lnSpc>
                <a:spcPct val="90000"/>
              </a:lnSpc>
              <a:spcBef>
                <a:spcPts val="1000"/>
              </a:spcBef>
              <a:spcAft>
                <a:spcPts val="0"/>
              </a:spcAft>
              <a:buClr>
                <a:schemeClr val="lt1"/>
              </a:buClr>
              <a:buSzPts val="1600"/>
              <a:buNone/>
            </a:pPr>
            <a:endParaRPr sz="1600"/>
          </a:p>
        </p:txBody>
      </p:sp>
      <p:pic>
        <p:nvPicPr>
          <p:cNvPr id="478" name="Google Shape;478;p16"/>
          <p:cNvPicPr preferRelativeResize="0"/>
          <p:nvPr/>
        </p:nvPicPr>
        <p:blipFill>
          <a:blip r:embed="rId5">
            <a:alphaModFix/>
          </a:blip>
          <a:stretch>
            <a:fillRect/>
          </a:stretch>
        </p:blipFill>
        <p:spPr>
          <a:xfrm>
            <a:off x="605350" y="2336875"/>
            <a:ext cx="358550" cy="358550"/>
          </a:xfrm>
          <a:prstGeom prst="rect">
            <a:avLst/>
          </a:prstGeom>
          <a:noFill/>
          <a:ln>
            <a:noFill/>
          </a:ln>
        </p:spPr>
      </p:pic>
      <p:pic>
        <p:nvPicPr>
          <p:cNvPr id="479" name="Google Shape;479;p16"/>
          <p:cNvPicPr preferRelativeResize="0"/>
          <p:nvPr/>
        </p:nvPicPr>
        <p:blipFill>
          <a:blip r:embed="rId5">
            <a:alphaModFix/>
          </a:blip>
          <a:stretch>
            <a:fillRect/>
          </a:stretch>
        </p:blipFill>
        <p:spPr>
          <a:xfrm>
            <a:off x="605350" y="3833200"/>
            <a:ext cx="358550" cy="358550"/>
          </a:xfrm>
          <a:prstGeom prst="rect">
            <a:avLst/>
          </a:prstGeom>
          <a:noFill/>
          <a:ln>
            <a:noFill/>
          </a:ln>
        </p:spPr>
      </p:pic>
      <p:pic>
        <p:nvPicPr>
          <p:cNvPr id="480" name="Google Shape;480;p16"/>
          <p:cNvPicPr preferRelativeResize="0"/>
          <p:nvPr/>
        </p:nvPicPr>
        <p:blipFill>
          <a:blip r:embed="rId5">
            <a:alphaModFix/>
          </a:blip>
          <a:stretch>
            <a:fillRect/>
          </a:stretch>
        </p:blipFill>
        <p:spPr>
          <a:xfrm>
            <a:off x="605350" y="5103000"/>
            <a:ext cx="358550" cy="358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484"/>
        <p:cNvGrpSpPr/>
        <p:nvPr/>
      </p:nvGrpSpPr>
      <p:grpSpPr>
        <a:xfrm>
          <a:off x="0" y="0"/>
          <a:ext cx="0" cy="0"/>
          <a:chOff x="0" y="0"/>
          <a:chExt cx="0" cy="0"/>
        </a:xfrm>
      </p:grpSpPr>
      <p:grpSp>
        <p:nvGrpSpPr>
          <p:cNvPr id="485" name="Google Shape;485;p17"/>
          <p:cNvGrpSpPr/>
          <p:nvPr/>
        </p:nvGrpSpPr>
        <p:grpSpPr>
          <a:xfrm>
            <a:off x="-3176" y="0"/>
            <a:ext cx="12192001" cy="6858001"/>
            <a:chOff x="-3176" y="0"/>
            <a:chExt cx="12192001" cy="6858001"/>
          </a:xfrm>
        </p:grpSpPr>
        <p:sp>
          <p:nvSpPr>
            <p:cNvPr id="486" name="Google Shape;486;p17"/>
            <p:cNvSpPr/>
            <p:nvPr/>
          </p:nvSpPr>
          <p:spPr>
            <a:xfrm>
              <a:off x="0" y="0"/>
              <a:ext cx="12188825" cy="6858001"/>
            </a:xfrm>
            <a:prstGeom prst="rect">
              <a:avLst/>
            </a:prstGeom>
            <a:gradFill>
              <a:gsLst>
                <a:gs pos="0">
                  <a:srgbClr val="2CEAE0"/>
                </a:gs>
                <a:gs pos="50000">
                  <a:srgbClr val="1FAAC6"/>
                </a:gs>
                <a:gs pos="100000">
                  <a:srgbClr val="0A2161"/>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487" name="Google Shape;487;p17"/>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pic>
        <p:nvPicPr>
          <p:cNvPr id="488" name="Google Shape;488;p17" descr="A large body of water&#10;&#10;Description automatically generated"/>
          <p:cNvPicPr preferRelativeResize="0"/>
          <p:nvPr/>
        </p:nvPicPr>
        <p:blipFill rotWithShape="1">
          <a:blip r:embed="rId4">
            <a:alphaModFix/>
          </a:blip>
          <a:srcRect l="12197" r="13995" b="-1"/>
          <a:stretch/>
        </p:blipFill>
        <p:spPr>
          <a:xfrm>
            <a:off x="4636008" y="10"/>
            <a:ext cx="7552815" cy="6856310"/>
          </a:xfrm>
          <a:prstGeom prst="rect">
            <a:avLst/>
          </a:prstGeom>
          <a:noFill/>
          <a:ln>
            <a:noFill/>
          </a:ln>
        </p:spPr>
      </p:pic>
      <p:sp>
        <p:nvSpPr>
          <p:cNvPr id="489" name="Google Shape;489;p17"/>
          <p:cNvSpPr/>
          <p:nvPr/>
        </p:nvSpPr>
        <p:spPr>
          <a:xfrm>
            <a:off x="2" y="609600"/>
            <a:ext cx="5018565"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txBox="1">
            <a:spLocks noGrp="1"/>
          </p:cNvSpPr>
          <p:nvPr>
            <p:ph type="title"/>
          </p:nvPr>
        </p:nvSpPr>
        <p:spPr>
          <a:xfrm>
            <a:off x="680322" y="753228"/>
            <a:ext cx="3679028"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Trebuchet MS"/>
              <a:buNone/>
            </a:pPr>
            <a:r>
              <a:rPr lang="en-US" sz="3200"/>
              <a:t>Issue Spotting</a:t>
            </a:r>
            <a:endParaRPr/>
          </a:p>
        </p:txBody>
      </p:sp>
      <p:pic>
        <p:nvPicPr>
          <p:cNvPr id="491" name="Google Shape;491;p17"/>
          <p:cNvPicPr preferRelativeResize="0"/>
          <p:nvPr/>
        </p:nvPicPr>
        <p:blipFill rotWithShape="1">
          <a:blip r:embed="rId5">
            <a:alphaModFix/>
          </a:blip>
          <a:srcRect/>
          <a:stretch/>
        </p:blipFill>
        <p:spPr>
          <a:xfrm>
            <a:off x="2" y="1970240"/>
            <a:ext cx="5029200" cy="202738"/>
          </a:xfrm>
          <a:prstGeom prst="rect">
            <a:avLst/>
          </a:prstGeom>
          <a:noFill/>
          <a:ln>
            <a:noFill/>
          </a:ln>
        </p:spPr>
      </p:pic>
      <p:sp>
        <p:nvSpPr>
          <p:cNvPr id="492" name="Google Shape;492;p17"/>
          <p:cNvSpPr txBox="1">
            <a:spLocks noGrp="1"/>
          </p:cNvSpPr>
          <p:nvPr>
            <p:ph type="body" idx="1"/>
          </p:nvPr>
        </p:nvSpPr>
        <p:spPr>
          <a:xfrm>
            <a:off x="680322" y="2336873"/>
            <a:ext cx="3581635" cy="35993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a:solidFill>
                  <a:schemeClr val="dk1"/>
                </a:solidFill>
              </a:rPr>
              <a:t>What are your current challenges? </a:t>
            </a:r>
            <a:endParaRPr>
              <a:solidFill>
                <a:schemeClr val="dk1"/>
              </a:solidFill>
            </a:endParaRPr>
          </a:p>
          <a:p>
            <a:pPr marL="0" lvl="0" indent="0" algn="l" rtl="0">
              <a:lnSpc>
                <a:spcPct val="90000"/>
              </a:lnSpc>
              <a:spcBef>
                <a:spcPts val="0"/>
              </a:spcBef>
              <a:spcAft>
                <a:spcPts val="0"/>
              </a:spcAft>
              <a:buNone/>
            </a:pPr>
            <a:endParaRPr>
              <a:solidFill>
                <a:schemeClr val="dk1"/>
              </a:solidFill>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rPr>
              <a:t>What can we help with?</a:t>
            </a:r>
            <a:endParaRPr>
              <a:solidFill>
                <a:schemeClr val="dk1"/>
              </a:solidFill>
            </a:endParaRPr>
          </a:p>
          <a:p>
            <a:pPr marL="0" lvl="0" indent="0" algn="l" rtl="0">
              <a:lnSpc>
                <a:spcPct val="90000"/>
              </a:lnSpc>
              <a:spcBef>
                <a:spcPts val="1000"/>
              </a:spcBef>
              <a:spcAft>
                <a:spcPts val="0"/>
              </a:spcAft>
              <a:buNone/>
            </a:pPr>
            <a:r>
              <a:rPr lang="en-US">
                <a:solidFill>
                  <a:schemeClr val="dk1"/>
                </a:solidFill>
              </a:rPr>
              <a:t> </a:t>
            </a:r>
            <a:endParaRPr/>
          </a:p>
          <a:p>
            <a:pPr marL="228600" lvl="0" indent="-228600" algn="l" rtl="0">
              <a:lnSpc>
                <a:spcPct val="90000"/>
              </a:lnSpc>
              <a:spcBef>
                <a:spcPts val="1000"/>
              </a:spcBef>
              <a:spcAft>
                <a:spcPts val="0"/>
              </a:spcAft>
              <a:buClr>
                <a:schemeClr val="dk1"/>
              </a:buClr>
              <a:buSzPts val="2400"/>
              <a:buChar char="•"/>
            </a:pPr>
            <a:r>
              <a:rPr lang="en-US">
                <a:solidFill>
                  <a:schemeClr val="dk1"/>
                </a:solidFill>
              </a:rPr>
              <a:t>Issues that require more long-term attention?</a:t>
            </a:r>
            <a:endParaRPr/>
          </a:p>
          <a:p>
            <a:pPr marL="0" lvl="0" indent="0" algn="l" rtl="0">
              <a:lnSpc>
                <a:spcPct val="90000"/>
              </a:lnSpc>
              <a:spcBef>
                <a:spcPts val="1000"/>
              </a:spcBef>
              <a:spcAft>
                <a:spcPts val="0"/>
              </a:spcAft>
              <a:buClr>
                <a:schemeClr val="lt1"/>
              </a:buClr>
              <a:buSzPts val="1600"/>
              <a:buNone/>
            </a:pPr>
            <a:endParaRPr sz="1600"/>
          </a:p>
        </p:txBody>
      </p:sp>
      <p:pic>
        <p:nvPicPr>
          <p:cNvPr id="493" name="Google Shape;493;p17"/>
          <p:cNvPicPr preferRelativeResize="0"/>
          <p:nvPr/>
        </p:nvPicPr>
        <p:blipFill>
          <a:blip r:embed="rId6">
            <a:alphaModFix/>
          </a:blip>
          <a:stretch>
            <a:fillRect/>
          </a:stretch>
        </p:blipFill>
        <p:spPr>
          <a:xfrm>
            <a:off x="605350" y="2336875"/>
            <a:ext cx="358550" cy="358550"/>
          </a:xfrm>
          <a:prstGeom prst="rect">
            <a:avLst/>
          </a:prstGeom>
          <a:noFill/>
          <a:ln>
            <a:noFill/>
          </a:ln>
        </p:spPr>
      </p:pic>
      <p:pic>
        <p:nvPicPr>
          <p:cNvPr id="494" name="Google Shape;494;p17"/>
          <p:cNvPicPr preferRelativeResize="0"/>
          <p:nvPr/>
        </p:nvPicPr>
        <p:blipFill>
          <a:blip r:embed="rId6">
            <a:alphaModFix/>
          </a:blip>
          <a:stretch>
            <a:fillRect/>
          </a:stretch>
        </p:blipFill>
        <p:spPr>
          <a:xfrm>
            <a:off x="605350" y="3494175"/>
            <a:ext cx="358550" cy="358550"/>
          </a:xfrm>
          <a:prstGeom prst="rect">
            <a:avLst/>
          </a:prstGeom>
          <a:noFill/>
          <a:ln>
            <a:noFill/>
          </a:ln>
        </p:spPr>
      </p:pic>
      <p:pic>
        <p:nvPicPr>
          <p:cNvPr id="495" name="Google Shape;495;p17"/>
          <p:cNvPicPr preferRelativeResize="0"/>
          <p:nvPr/>
        </p:nvPicPr>
        <p:blipFill>
          <a:blip r:embed="rId6">
            <a:alphaModFix/>
          </a:blip>
          <a:stretch>
            <a:fillRect/>
          </a:stretch>
        </p:blipFill>
        <p:spPr>
          <a:xfrm>
            <a:off x="631675" y="4724125"/>
            <a:ext cx="358550" cy="358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499"/>
        <p:cNvGrpSpPr/>
        <p:nvPr/>
      </p:nvGrpSpPr>
      <p:grpSpPr>
        <a:xfrm>
          <a:off x="0" y="0"/>
          <a:ext cx="0" cy="0"/>
          <a:chOff x="0" y="0"/>
          <a:chExt cx="0" cy="0"/>
        </a:xfrm>
      </p:grpSpPr>
      <p:pic>
        <p:nvPicPr>
          <p:cNvPr id="500" name="Google Shape;500;p18"/>
          <p:cNvPicPr preferRelativeResize="0"/>
          <p:nvPr/>
        </p:nvPicPr>
        <p:blipFill rotWithShape="1">
          <a:blip r:embed="rId3">
            <a:alphaModFix amt="10000"/>
          </a:blip>
          <a:srcRect/>
          <a:stretch/>
        </p:blipFill>
        <p:spPr>
          <a:xfrm>
            <a:off x="0" y="0"/>
            <a:ext cx="12192000" cy="6858000"/>
          </a:xfrm>
          <a:prstGeom prst="rect">
            <a:avLst/>
          </a:prstGeom>
          <a:noFill/>
          <a:ln>
            <a:noFill/>
          </a:ln>
        </p:spPr>
      </p:pic>
      <p:pic>
        <p:nvPicPr>
          <p:cNvPr id="501" name="Google Shape;501;p18"/>
          <p:cNvPicPr preferRelativeResize="0"/>
          <p:nvPr/>
        </p:nvPicPr>
        <p:blipFill rotWithShape="1">
          <a:blip r:embed="rId4">
            <a:alphaModFix/>
          </a:blip>
          <a:srcRect/>
          <a:stretch/>
        </p:blipFill>
        <p:spPr>
          <a:xfrm>
            <a:off x="1" y="4242851"/>
            <a:ext cx="8968084" cy="275942"/>
          </a:xfrm>
          <a:prstGeom prst="rect">
            <a:avLst/>
          </a:prstGeom>
          <a:noFill/>
          <a:ln>
            <a:noFill/>
          </a:ln>
        </p:spPr>
      </p:pic>
      <p:pic>
        <p:nvPicPr>
          <p:cNvPr id="502" name="Google Shape;502;p18"/>
          <p:cNvPicPr preferRelativeResize="0"/>
          <p:nvPr/>
        </p:nvPicPr>
        <p:blipFill rotWithShape="1">
          <a:blip r:embed="rId5">
            <a:alphaModFix/>
          </a:blip>
          <a:srcRect/>
          <a:stretch/>
        </p:blipFill>
        <p:spPr>
          <a:xfrm>
            <a:off x="9111716" y="4243845"/>
            <a:ext cx="3077108" cy="276940"/>
          </a:xfrm>
          <a:prstGeom prst="rect">
            <a:avLst/>
          </a:prstGeom>
          <a:noFill/>
          <a:ln>
            <a:noFill/>
          </a:ln>
        </p:spPr>
      </p:pic>
      <p:sp>
        <p:nvSpPr>
          <p:cNvPr id="503" name="Google Shape;503;p18"/>
          <p:cNvSpPr/>
          <p:nvPr/>
        </p:nvSpPr>
        <p:spPr>
          <a:xfrm>
            <a:off x="0" y="2590078"/>
            <a:ext cx="8968085" cy="1660332"/>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9111715" y="2590078"/>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18"/>
          <p:cNvGrpSpPr/>
          <p:nvPr/>
        </p:nvGrpSpPr>
        <p:grpSpPr>
          <a:xfrm>
            <a:off x="-3176" y="0"/>
            <a:ext cx="12192001" cy="6858001"/>
            <a:chOff x="-3176" y="0"/>
            <a:chExt cx="12192001" cy="6858001"/>
          </a:xfrm>
        </p:grpSpPr>
        <p:sp>
          <p:nvSpPr>
            <p:cNvPr id="506" name="Google Shape;506;p18"/>
            <p:cNvSpPr/>
            <p:nvPr/>
          </p:nvSpPr>
          <p:spPr>
            <a:xfrm>
              <a:off x="0" y="0"/>
              <a:ext cx="12188825" cy="6858001"/>
            </a:xfrm>
            <a:prstGeom prst="rect">
              <a:avLst/>
            </a:prstGeom>
            <a:gradFill>
              <a:gsLst>
                <a:gs pos="0">
                  <a:srgbClr val="2CEAE0"/>
                </a:gs>
                <a:gs pos="50000">
                  <a:srgbClr val="1FAAC6"/>
                </a:gs>
                <a:gs pos="100000">
                  <a:srgbClr val="0A2161"/>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507" name="Google Shape;507;p18"/>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sp>
        <p:nvSpPr>
          <p:cNvPr id="508" name="Google Shape;508;p18"/>
          <p:cNvSpPr/>
          <p:nvPr/>
        </p:nvSpPr>
        <p:spPr>
          <a:xfrm>
            <a:off x="0" y="4557357"/>
            <a:ext cx="8978671" cy="1660332"/>
          </a:xfrm>
          <a:prstGeom prst="rect">
            <a:avLst/>
          </a:prstGeom>
          <a:solidFill>
            <a:srgbClr val="0C0C0C">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9" name="Google Shape;509;p18" descr="A picture containing water, outdoor, beach, ocean&#10;&#10;Description automatically generated"/>
          <p:cNvPicPr preferRelativeResize="0"/>
          <p:nvPr/>
        </p:nvPicPr>
        <p:blipFill rotWithShape="1">
          <a:blip r:embed="rId6">
            <a:alphaModFix/>
          </a:blip>
          <a:srcRect t="39472" b="11002"/>
          <a:stretch/>
        </p:blipFill>
        <p:spPr>
          <a:xfrm>
            <a:off x="634277" y="640078"/>
            <a:ext cx="10917644" cy="3609141"/>
          </a:xfrm>
          <a:prstGeom prst="rect">
            <a:avLst/>
          </a:prstGeom>
          <a:noFill/>
          <a:ln>
            <a:noFill/>
          </a:ln>
          <a:effectLst>
            <a:outerShdw blurRad="76200" dist="63500" dir="5040000" algn="tl" rotWithShape="0">
              <a:srgbClr val="000000">
                <a:alpha val="40784"/>
              </a:srgbClr>
            </a:outerShdw>
          </a:effectLst>
        </p:spPr>
      </p:pic>
      <p:sp>
        <p:nvSpPr>
          <p:cNvPr id="510" name="Google Shape;510;p18"/>
          <p:cNvSpPr/>
          <p:nvPr/>
        </p:nvSpPr>
        <p:spPr>
          <a:xfrm>
            <a:off x="9122301" y="4557357"/>
            <a:ext cx="3077109" cy="166033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10586" y="6210130"/>
            <a:ext cx="8968085" cy="275942"/>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12" name="Google Shape;512;p18"/>
          <p:cNvSpPr/>
          <p:nvPr/>
        </p:nvSpPr>
        <p:spPr>
          <a:xfrm>
            <a:off x="9122301" y="6210130"/>
            <a:ext cx="3080285" cy="275942"/>
          </a:xfrm>
          <a:prstGeom prst="rect">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513" name="Google Shape;513;p18"/>
          <p:cNvSpPr txBox="1">
            <a:spLocks noGrp="1"/>
          </p:cNvSpPr>
          <p:nvPr>
            <p:ph type="title"/>
          </p:nvPr>
        </p:nvSpPr>
        <p:spPr>
          <a:xfrm>
            <a:off x="690908" y="4710483"/>
            <a:ext cx="8133478" cy="94024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4800"/>
              <a:buFont typeface="Trebuchet MS"/>
              <a:buNone/>
            </a:pPr>
            <a:r>
              <a:rPr lang="en-US" sz="4800"/>
              <a:t>Questions?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A Few Updates</a:t>
            </a:r>
            <a:endParaRPr/>
          </a:p>
        </p:txBody>
      </p:sp>
      <p:pic>
        <p:nvPicPr>
          <p:cNvPr id="238" name="Google Shape;238;p3"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39" name="Google Shape;239;p3"/>
          <p:cNvSpPr txBox="1">
            <a:spLocks noGrp="1"/>
          </p:cNvSpPr>
          <p:nvPr>
            <p:ph type="body" idx="1"/>
          </p:nvPr>
        </p:nvSpPr>
        <p:spPr>
          <a:xfrm>
            <a:off x="347825" y="2294475"/>
            <a:ext cx="11359200" cy="4267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Char char="•"/>
            </a:pPr>
            <a:r>
              <a:rPr lang="en-US" b="1"/>
              <a:t>Schedule Review for summer/fall is happening</a:t>
            </a:r>
            <a:r>
              <a:rPr lang="en-US"/>
              <a:t>. </a:t>
            </a:r>
            <a:br>
              <a:rPr lang="en-US"/>
            </a:br>
            <a:endParaRPr/>
          </a:p>
          <a:p>
            <a:pPr marL="685800" lvl="1" indent="-241300" algn="l" rtl="0">
              <a:lnSpc>
                <a:spcPct val="90000"/>
              </a:lnSpc>
              <a:spcBef>
                <a:spcPts val="500"/>
              </a:spcBef>
              <a:spcAft>
                <a:spcPts val="0"/>
              </a:spcAft>
              <a:buClr>
                <a:schemeClr val="lt1"/>
              </a:buClr>
              <a:buSzPts val="2200"/>
              <a:buChar char="•"/>
            </a:pPr>
            <a:r>
              <a:rPr lang="en-US" sz="2200"/>
              <a:t>Faculty leads and deans are reviewing. </a:t>
            </a:r>
            <a:endParaRPr sz="2200"/>
          </a:p>
          <a:p>
            <a:pPr marL="685800" lvl="1" indent="-101600" algn="l" rtl="0">
              <a:lnSpc>
                <a:spcPct val="90000"/>
              </a:lnSpc>
              <a:spcBef>
                <a:spcPts val="500"/>
              </a:spcBef>
              <a:spcAft>
                <a:spcPts val="0"/>
              </a:spcAft>
              <a:buClr>
                <a:schemeClr val="lt1"/>
              </a:buClr>
              <a:buSzPts val="2000"/>
              <a:buNone/>
            </a:pPr>
            <a:endParaRPr sz="2200"/>
          </a:p>
          <a:p>
            <a:pPr marL="685800" lvl="1" indent="-241300" algn="l" rtl="0">
              <a:lnSpc>
                <a:spcPct val="90000"/>
              </a:lnSpc>
              <a:spcBef>
                <a:spcPts val="500"/>
              </a:spcBef>
              <a:spcAft>
                <a:spcPts val="0"/>
              </a:spcAft>
              <a:buClr>
                <a:schemeClr val="lt1"/>
              </a:buClr>
              <a:buSzPts val="2200"/>
              <a:buChar char="•"/>
            </a:pPr>
            <a:r>
              <a:rPr lang="en-US" sz="2200"/>
              <a:t>Contact your faculty lead or dean with any questions, as appropriate.</a:t>
            </a:r>
            <a:endParaRPr sz="2200"/>
          </a:p>
          <a:p>
            <a:pPr marL="457200" lvl="1" indent="0" algn="l" rtl="0">
              <a:lnSpc>
                <a:spcPct val="90000"/>
              </a:lnSpc>
              <a:spcBef>
                <a:spcPts val="500"/>
              </a:spcBef>
              <a:spcAft>
                <a:spcPts val="0"/>
              </a:spcAft>
              <a:buClr>
                <a:schemeClr val="lt1"/>
              </a:buClr>
              <a:buSzPts val="2000"/>
              <a:buNone/>
            </a:pPr>
            <a:endParaRPr sz="2400"/>
          </a:p>
          <a:p>
            <a:pPr marL="228600" lvl="0" indent="-228600" algn="l" rtl="0">
              <a:lnSpc>
                <a:spcPct val="90000"/>
              </a:lnSpc>
              <a:spcBef>
                <a:spcPts val="1000"/>
              </a:spcBef>
              <a:spcAft>
                <a:spcPts val="0"/>
              </a:spcAft>
              <a:buClr>
                <a:schemeClr val="lt1"/>
              </a:buClr>
              <a:buSzPts val="2400"/>
              <a:buChar char="•"/>
            </a:pPr>
            <a:r>
              <a:rPr lang="en-US" b="1"/>
              <a:t>Winter/Spring will be sent to leads on April 17 for initial look</a:t>
            </a:r>
            <a:r>
              <a:rPr lang="en-US"/>
              <a:t>.</a:t>
            </a:r>
            <a:endParaRPr/>
          </a:p>
          <a:p>
            <a:pPr marL="0" lvl="0" indent="0" algn="l" rtl="0">
              <a:lnSpc>
                <a:spcPct val="90000"/>
              </a:lnSpc>
              <a:spcBef>
                <a:spcPts val="1000"/>
              </a:spcBef>
              <a:spcAft>
                <a:spcPts val="0"/>
              </a:spcAft>
              <a:buClr>
                <a:schemeClr val="lt1"/>
              </a:buClr>
              <a:buSzPts val="2400"/>
              <a:buNone/>
            </a:pPr>
            <a:endParaRPr/>
          </a:p>
          <a:p>
            <a:pPr marL="228600" lvl="0" indent="-228600" algn="l" rtl="0">
              <a:lnSpc>
                <a:spcPct val="90000"/>
              </a:lnSpc>
              <a:spcBef>
                <a:spcPts val="1000"/>
              </a:spcBef>
              <a:spcAft>
                <a:spcPts val="0"/>
              </a:spcAft>
              <a:buClr>
                <a:schemeClr val="lt1"/>
              </a:buClr>
              <a:buSzPts val="2400"/>
              <a:buChar char="•"/>
            </a:pPr>
            <a:r>
              <a:rPr lang="en-US" b="1"/>
              <a:t>Distance Education Blanket Addendum has been submitted for Spring 2020.</a:t>
            </a:r>
            <a:endParaRPr b="1"/>
          </a:p>
          <a:p>
            <a:pPr marL="228600" lvl="0" indent="-76200" algn="l" rtl="0">
              <a:lnSpc>
                <a:spcPct val="90000"/>
              </a:lnSpc>
              <a:spcBef>
                <a:spcPts val="1000"/>
              </a:spcBef>
              <a:spcAft>
                <a:spcPts val="0"/>
              </a:spcAft>
              <a:buClr>
                <a:schemeClr val="lt1"/>
              </a:buClr>
              <a:buSzPts val="2400"/>
              <a:buNone/>
            </a:pPr>
            <a:endParaRPr/>
          </a:p>
          <a:p>
            <a:pPr marL="228600" lvl="0" indent="-76200" algn="l" rtl="0">
              <a:lnSpc>
                <a:spcPct val="90000"/>
              </a:lnSpc>
              <a:spcBef>
                <a:spcPts val="1000"/>
              </a:spcBef>
              <a:spcAft>
                <a:spcPts val="0"/>
              </a:spcAft>
              <a:buClr>
                <a:schemeClr val="lt1"/>
              </a:buClr>
              <a:buSzPts val="24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CEAE0"/>
            </a:gs>
            <a:gs pos="50000">
              <a:srgbClr val="1FAAC6"/>
            </a:gs>
            <a:gs pos="100000">
              <a:srgbClr val="0A2161"/>
            </a:gs>
          </a:gsLst>
          <a:lin ang="2520000" scaled="0"/>
        </a:gradFill>
        <a:effectLst/>
      </p:bgPr>
    </p:bg>
    <p:spTree>
      <p:nvGrpSpPr>
        <p:cNvPr id="1" name="Shape 243"/>
        <p:cNvGrpSpPr/>
        <p:nvPr/>
      </p:nvGrpSpPr>
      <p:grpSpPr>
        <a:xfrm>
          <a:off x="0" y="0"/>
          <a:ext cx="0" cy="0"/>
          <a:chOff x="0" y="0"/>
          <a:chExt cx="0" cy="0"/>
        </a:xfrm>
      </p:grpSpPr>
      <p:grpSp>
        <p:nvGrpSpPr>
          <p:cNvPr id="244" name="Google Shape;244;p4"/>
          <p:cNvGrpSpPr/>
          <p:nvPr/>
        </p:nvGrpSpPr>
        <p:grpSpPr>
          <a:xfrm>
            <a:off x="-3176" y="0"/>
            <a:ext cx="12192001" cy="6858001"/>
            <a:chOff x="-3176" y="0"/>
            <a:chExt cx="12192001" cy="6858001"/>
          </a:xfrm>
        </p:grpSpPr>
        <p:sp>
          <p:nvSpPr>
            <p:cNvPr id="245" name="Google Shape;245;p4"/>
            <p:cNvSpPr/>
            <p:nvPr/>
          </p:nvSpPr>
          <p:spPr>
            <a:xfrm>
              <a:off x="0" y="0"/>
              <a:ext cx="12188825" cy="6858001"/>
            </a:xfrm>
            <a:prstGeom prst="rect">
              <a:avLst/>
            </a:prstGeom>
            <a:gradFill>
              <a:gsLst>
                <a:gs pos="0">
                  <a:srgbClr val="2CEAE0"/>
                </a:gs>
                <a:gs pos="50000">
                  <a:srgbClr val="1FAAC6"/>
                </a:gs>
                <a:gs pos="100000">
                  <a:srgbClr val="0A2161"/>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46" name="Google Shape;246;p4"/>
            <p:cNvPicPr preferRelativeResize="0"/>
            <p:nvPr/>
          </p:nvPicPr>
          <p:blipFill rotWithShape="1">
            <a:blip r:embed="rId3">
              <a:alphaModFix amt="10000"/>
            </a:blip>
            <a:srcRect/>
            <a:stretch/>
          </p:blipFill>
          <p:spPr>
            <a:xfrm>
              <a:off x="-3176" y="0"/>
              <a:ext cx="12192000" cy="6858000"/>
            </a:xfrm>
            <a:prstGeom prst="rect">
              <a:avLst/>
            </a:prstGeom>
            <a:noFill/>
            <a:ln>
              <a:noFill/>
            </a:ln>
          </p:spPr>
        </p:pic>
      </p:grpSp>
      <p:pic>
        <p:nvPicPr>
          <p:cNvPr id="247" name="Google Shape;247;p4" descr="A large body of water&#10;&#10;Description automatically generated"/>
          <p:cNvPicPr preferRelativeResize="0"/>
          <p:nvPr/>
        </p:nvPicPr>
        <p:blipFill rotWithShape="1">
          <a:blip r:embed="rId4">
            <a:alphaModFix/>
          </a:blip>
          <a:srcRect l="19329" r="21130" b="-1"/>
          <a:stretch/>
        </p:blipFill>
        <p:spPr>
          <a:xfrm>
            <a:off x="6096000" y="10"/>
            <a:ext cx="6092823" cy="6856310"/>
          </a:xfrm>
          <a:prstGeom prst="rect">
            <a:avLst/>
          </a:prstGeom>
          <a:noFill/>
          <a:ln>
            <a:noFill/>
          </a:ln>
        </p:spPr>
      </p:pic>
      <p:sp>
        <p:nvSpPr>
          <p:cNvPr id="248" name="Google Shape;248;p4"/>
          <p:cNvSpPr/>
          <p:nvPr/>
        </p:nvSpPr>
        <p:spPr>
          <a:xfrm>
            <a:off x="2" y="609600"/>
            <a:ext cx="6499753" cy="1368198"/>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txBox="1">
            <a:spLocks noGrp="1"/>
          </p:cNvSpPr>
          <p:nvPr>
            <p:ph type="title"/>
          </p:nvPr>
        </p:nvSpPr>
        <p:spPr>
          <a:xfrm>
            <a:off x="680321" y="753228"/>
            <a:ext cx="5041629"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GUIDANCE ON GRADING</a:t>
            </a:r>
            <a:endParaRPr/>
          </a:p>
        </p:txBody>
      </p:sp>
      <p:pic>
        <p:nvPicPr>
          <p:cNvPr id="250" name="Google Shape;250;p4"/>
          <p:cNvPicPr preferRelativeResize="0"/>
          <p:nvPr/>
        </p:nvPicPr>
        <p:blipFill rotWithShape="1">
          <a:blip r:embed="rId5">
            <a:alphaModFix/>
          </a:blip>
          <a:srcRect/>
          <a:stretch/>
        </p:blipFill>
        <p:spPr>
          <a:xfrm>
            <a:off x="2" y="1970240"/>
            <a:ext cx="6492240" cy="261714"/>
          </a:xfrm>
          <a:prstGeom prst="rect">
            <a:avLst/>
          </a:prstGeom>
          <a:noFill/>
          <a:ln>
            <a:noFill/>
          </a:ln>
        </p:spPr>
      </p:pic>
      <p:sp>
        <p:nvSpPr>
          <p:cNvPr id="251" name="Google Shape;251;p4"/>
          <p:cNvSpPr txBox="1">
            <a:spLocks noGrp="1"/>
          </p:cNvSpPr>
          <p:nvPr>
            <p:ph type="body" idx="1"/>
          </p:nvPr>
        </p:nvSpPr>
        <p:spPr>
          <a:xfrm>
            <a:off x="573624" y="2336875"/>
            <a:ext cx="5825100" cy="4284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u="sng" dirty="0">
                <a:solidFill>
                  <a:srgbClr val="1C4587"/>
                </a:solidFill>
                <a:hlinkClick r:id="rId6"/>
              </a:rPr>
              <a:t>Chancellor’s Office</a:t>
            </a:r>
            <a:r>
              <a:rPr lang="en-US" dirty="0">
                <a:solidFill>
                  <a:schemeClr val="dk1"/>
                </a:solidFill>
              </a:rPr>
              <a:t> Memos &amp; </a:t>
            </a:r>
            <a:endParaRPr dirty="0">
              <a:solidFill>
                <a:schemeClr val="dk1"/>
              </a:solidFill>
            </a:endParaRPr>
          </a:p>
          <a:p>
            <a:pPr marL="0" lvl="0" indent="0" algn="l" rtl="0">
              <a:lnSpc>
                <a:spcPct val="90000"/>
              </a:lnSpc>
              <a:spcBef>
                <a:spcPts val="0"/>
              </a:spcBef>
              <a:spcAft>
                <a:spcPts val="0"/>
              </a:spcAft>
              <a:buNone/>
            </a:pPr>
            <a:r>
              <a:rPr lang="en-US" dirty="0">
                <a:solidFill>
                  <a:schemeClr val="dk1"/>
                </a:solidFill>
              </a:rPr>
              <a:t>Guidance Documents</a:t>
            </a:r>
            <a:endParaRPr dirty="0"/>
          </a:p>
          <a:p>
            <a:pPr marL="0" lvl="0" indent="0" algn="l" rtl="0">
              <a:lnSpc>
                <a:spcPct val="90000"/>
              </a:lnSpc>
              <a:spcBef>
                <a:spcPts val="1000"/>
              </a:spcBef>
              <a:spcAft>
                <a:spcPts val="0"/>
              </a:spcAft>
              <a:buClr>
                <a:schemeClr val="lt1"/>
              </a:buClr>
              <a:buSzPts val="1600"/>
              <a:buNone/>
            </a:pPr>
            <a:endParaRPr sz="16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Incomplete (I) </a:t>
            </a:r>
            <a:endParaRPr sz="1800" dirty="0"/>
          </a:p>
          <a:p>
            <a:pPr marL="457200" lvl="1" indent="0" algn="l" rtl="0">
              <a:lnSpc>
                <a:spcPct val="70000"/>
              </a:lnSpc>
              <a:spcBef>
                <a:spcPts val="500"/>
              </a:spcBef>
              <a:spcAft>
                <a:spcPts val="0"/>
              </a:spcAft>
              <a:buClr>
                <a:schemeClr val="lt1"/>
              </a:buClr>
              <a:buSzPts val="1600"/>
              <a:buNone/>
            </a:pPr>
            <a:endParaRPr sz="18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In Progress (IP)</a:t>
            </a:r>
            <a:endParaRPr sz="1800" dirty="0"/>
          </a:p>
          <a:p>
            <a:pPr marL="457200" lvl="1" indent="0" algn="l" rtl="0">
              <a:lnSpc>
                <a:spcPct val="70000"/>
              </a:lnSpc>
              <a:spcBef>
                <a:spcPts val="500"/>
              </a:spcBef>
              <a:spcAft>
                <a:spcPts val="0"/>
              </a:spcAft>
              <a:buClr>
                <a:schemeClr val="lt1"/>
              </a:buClr>
              <a:buSzPts val="1600"/>
              <a:buNone/>
            </a:pPr>
            <a:endParaRPr sz="18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Excused Withdrawal (EW) </a:t>
            </a:r>
            <a:endParaRPr sz="1800" dirty="0"/>
          </a:p>
          <a:p>
            <a:pPr marL="457200" lvl="1" indent="0" algn="l" rtl="0">
              <a:lnSpc>
                <a:spcPct val="70000"/>
              </a:lnSpc>
              <a:spcBef>
                <a:spcPts val="500"/>
              </a:spcBef>
              <a:spcAft>
                <a:spcPts val="0"/>
              </a:spcAft>
              <a:buClr>
                <a:schemeClr val="lt1"/>
              </a:buClr>
              <a:buSzPts val="1600"/>
              <a:buNone/>
            </a:pPr>
            <a:endParaRPr sz="18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Pass/No Pass (P/NP) </a:t>
            </a:r>
            <a:endParaRPr sz="1800" dirty="0"/>
          </a:p>
          <a:p>
            <a:pPr marL="457200" lvl="1" indent="0" algn="l" rtl="0">
              <a:lnSpc>
                <a:spcPct val="70000"/>
              </a:lnSpc>
              <a:spcBef>
                <a:spcPts val="500"/>
              </a:spcBef>
              <a:spcAft>
                <a:spcPts val="0"/>
              </a:spcAft>
              <a:buClr>
                <a:schemeClr val="lt1"/>
              </a:buClr>
              <a:buSzPts val="1600"/>
              <a:buNone/>
            </a:pPr>
            <a:endParaRPr sz="18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Repetition</a:t>
            </a:r>
            <a:endParaRPr sz="1800" dirty="0"/>
          </a:p>
          <a:p>
            <a:pPr marL="685800" lvl="1" indent="-127000" algn="l" rtl="0">
              <a:lnSpc>
                <a:spcPct val="70000"/>
              </a:lnSpc>
              <a:spcBef>
                <a:spcPts val="500"/>
              </a:spcBef>
              <a:spcAft>
                <a:spcPts val="0"/>
              </a:spcAft>
              <a:buClr>
                <a:schemeClr val="lt1"/>
              </a:buClr>
              <a:buSzPts val="1600"/>
              <a:buNone/>
            </a:pPr>
            <a:endParaRPr sz="1800" dirty="0">
              <a:solidFill>
                <a:schemeClr val="dk1"/>
              </a:solidFill>
            </a:endParaRPr>
          </a:p>
          <a:p>
            <a:pPr marL="685800" lvl="1" indent="-241300" algn="l" rtl="0">
              <a:lnSpc>
                <a:spcPct val="70000"/>
              </a:lnSpc>
              <a:spcBef>
                <a:spcPts val="500"/>
              </a:spcBef>
              <a:spcAft>
                <a:spcPts val="0"/>
              </a:spcAft>
              <a:buClr>
                <a:schemeClr val="dk1"/>
              </a:buClr>
              <a:buSzPts val="1800"/>
              <a:buChar char="•"/>
            </a:pPr>
            <a:r>
              <a:rPr lang="en-US" sz="1800" dirty="0">
                <a:solidFill>
                  <a:schemeClr val="dk1"/>
                </a:solidFill>
              </a:rPr>
              <a:t>Auditing</a:t>
            </a:r>
            <a:endParaRPr sz="1800" dirty="0"/>
          </a:p>
          <a:p>
            <a:pPr marL="457200" lvl="1" indent="0" algn="l" rtl="0">
              <a:lnSpc>
                <a:spcPct val="90000"/>
              </a:lnSpc>
              <a:spcBef>
                <a:spcPts val="500"/>
              </a:spcBef>
              <a:spcAft>
                <a:spcPts val="0"/>
              </a:spcAft>
              <a:buClr>
                <a:schemeClr val="lt1"/>
              </a:buClr>
              <a:buSzPts val="1400"/>
              <a:buNone/>
            </a:pPr>
            <a:endParaRPr sz="1400" dirty="0"/>
          </a:p>
          <a:p>
            <a:pPr marL="457200" lvl="1" indent="0" algn="l" rtl="0">
              <a:lnSpc>
                <a:spcPct val="90000"/>
              </a:lnSpc>
              <a:spcBef>
                <a:spcPts val="500"/>
              </a:spcBef>
              <a:spcAft>
                <a:spcPts val="0"/>
              </a:spcAft>
              <a:buClr>
                <a:schemeClr val="lt1"/>
              </a:buClr>
              <a:buSzPts val="1400"/>
              <a:buNone/>
            </a:pPr>
            <a:endParaRPr sz="1400" dirty="0"/>
          </a:p>
          <a:p>
            <a:pPr marL="228600" lvl="0" indent="-139700" algn="l" rtl="0">
              <a:lnSpc>
                <a:spcPct val="90000"/>
              </a:lnSpc>
              <a:spcBef>
                <a:spcPts val="1000"/>
              </a:spcBef>
              <a:spcAft>
                <a:spcPts val="0"/>
              </a:spcAft>
              <a:buClr>
                <a:schemeClr val="lt1"/>
              </a:buClr>
              <a:buSzPts val="1400"/>
              <a:buNone/>
            </a:pPr>
            <a:endParaRPr sz="1400" dirty="0"/>
          </a:p>
        </p:txBody>
      </p:sp>
      <p:pic>
        <p:nvPicPr>
          <p:cNvPr id="252" name="Google Shape;252;p4"/>
          <p:cNvPicPr preferRelativeResize="0"/>
          <p:nvPr/>
        </p:nvPicPr>
        <p:blipFill>
          <a:blip r:embed="rId7">
            <a:alphaModFix/>
          </a:blip>
          <a:stretch>
            <a:fillRect/>
          </a:stretch>
        </p:blipFill>
        <p:spPr>
          <a:xfrm>
            <a:off x="251075" y="2336875"/>
            <a:ext cx="398324" cy="3983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Incomplete: I</a:t>
            </a:r>
            <a:endParaRPr/>
          </a:p>
        </p:txBody>
      </p:sp>
      <p:pic>
        <p:nvPicPr>
          <p:cNvPr id="258" name="Google Shape;258;p5" descr="A large body of water&#10;&#10;Description automatically generated"/>
          <p:cNvPicPr preferRelativeResize="0"/>
          <p:nvPr/>
        </p:nvPicPr>
        <p:blipFill rotWithShape="1">
          <a:blip r:embed="rId3">
            <a:alphaModFix/>
          </a:blip>
          <a:srcRect/>
          <a:stretch/>
        </p:blipFill>
        <p:spPr>
          <a:xfrm>
            <a:off x="0" y="1998133"/>
            <a:ext cx="12192000" cy="4859867"/>
          </a:xfrm>
          <a:prstGeom prst="rect">
            <a:avLst/>
          </a:prstGeom>
          <a:noFill/>
          <a:ln>
            <a:noFill/>
          </a:ln>
        </p:spPr>
      </p:pic>
      <p:pic>
        <p:nvPicPr>
          <p:cNvPr id="259" name="Google Shape;259;p5" descr="A large body of water&#10;&#10;Description automatically generated"/>
          <p:cNvPicPr preferRelativeResize="0"/>
          <p:nvPr/>
        </p:nvPicPr>
        <p:blipFill rotWithShape="1">
          <a:blip r:embed="rId4">
            <a:alphaModFix/>
          </a:blip>
          <a:srcRect/>
          <a:stretch/>
        </p:blipFill>
        <p:spPr>
          <a:xfrm>
            <a:off x="0" y="1998132"/>
            <a:ext cx="12191999" cy="4859867"/>
          </a:xfrm>
          <a:prstGeom prst="rect">
            <a:avLst/>
          </a:prstGeom>
          <a:noFill/>
          <a:ln>
            <a:noFill/>
          </a:ln>
        </p:spPr>
      </p:pic>
      <p:sp>
        <p:nvSpPr>
          <p:cNvPr id="260" name="Google Shape;260;p5"/>
          <p:cNvSpPr txBox="1">
            <a:spLocks noGrp="1"/>
          </p:cNvSpPr>
          <p:nvPr>
            <p:ph type="body" idx="1"/>
          </p:nvPr>
        </p:nvSpPr>
        <p:spPr>
          <a:xfrm>
            <a:off x="189250" y="2133600"/>
            <a:ext cx="11643600" cy="4284300"/>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None/>
            </a:pPr>
            <a:endParaRPr sz="2200">
              <a:solidFill>
                <a:srgbClr val="000000"/>
              </a:solidFill>
            </a:endParaRPr>
          </a:p>
          <a:p>
            <a:pPr marL="0" lvl="0" indent="0" algn="ctr" rtl="0">
              <a:lnSpc>
                <a:spcPct val="120000"/>
              </a:lnSpc>
              <a:spcBef>
                <a:spcPts val="0"/>
              </a:spcBef>
              <a:spcAft>
                <a:spcPts val="0"/>
              </a:spcAft>
              <a:buNone/>
            </a:pPr>
            <a:r>
              <a:rPr lang="en-US" sz="2200" b="1">
                <a:solidFill>
                  <a:srgbClr val="000000"/>
                </a:solidFill>
              </a:rPr>
              <a:t>No Change in Use of Incompletes</a:t>
            </a:r>
            <a:endParaRPr sz="2200" b="1">
              <a:solidFill>
                <a:srgbClr val="000000"/>
              </a:solidFill>
            </a:endParaRPr>
          </a:p>
          <a:p>
            <a:pPr marL="0" lvl="0" indent="0" algn="l" rtl="0">
              <a:lnSpc>
                <a:spcPct val="120000"/>
              </a:lnSpc>
              <a:spcBef>
                <a:spcPts val="0"/>
              </a:spcBef>
              <a:spcAft>
                <a:spcPts val="0"/>
              </a:spcAft>
              <a:buNone/>
            </a:pPr>
            <a:endParaRPr sz="2200"/>
          </a:p>
          <a:p>
            <a:pPr marL="685800" lvl="0" indent="-190500" algn="l" rtl="0">
              <a:lnSpc>
                <a:spcPct val="120000"/>
              </a:lnSpc>
              <a:spcBef>
                <a:spcPts val="0"/>
              </a:spcBef>
              <a:spcAft>
                <a:spcPts val="0"/>
              </a:spcAft>
              <a:buClr>
                <a:schemeClr val="lt1"/>
              </a:buClr>
              <a:buSzPts val="2200"/>
              <a:buChar char="•"/>
            </a:pPr>
            <a:r>
              <a:rPr lang="en-US" sz="2200"/>
              <a:t>Used for students whose academic work for unforeseeable, emergency, and justifiable reasons </a:t>
            </a:r>
            <a:r>
              <a:rPr lang="en-US" sz="2200" b="1" u="sng"/>
              <a:t>at the end of the term</a:t>
            </a:r>
            <a:r>
              <a:rPr lang="en-US" sz="2200"/>
              <a:t> may result in incomplete coursework and the need for more time.</a:t>
            </a:r>
            <a:endParaRPr sz="2200"/>
          </a:p>
          <a:p>
            <a:pPr marL="0" lvl="0" indent="0" algn="l" rtl="0">
              <a:lnSpc>
                <a:spcPct val="120000"/>
              </a:lnSpc>
              <a:spcBef>
                <a:spcPts val="0"/>
              </a:spcBef>
              <a:spcAft>
                <a:spcPts val="0"/>
              </a:spcAft>
              <a:buNone/>
            </a:pPr>
            <a:endParaRPr sz="2200"/>
          </a:p>
          <a:p>
            <a:pPr marL="685800" lvl="0" indent="-190500" algn="l" rtl="0">
              <a:lnSpc>
                <a:spcPct val="120000"/>
              </a:lnSpc>
              <a:spcBef>
                <a:spcPts val="1000"/>
              </a:spcBef>
              <a:spcAft>
                <a:spcPts val="0"/>
              </a:spcAft>
              <a:buClr>
                <a:schemeClr val="lt1"/>
              </a:buClr>
              <a:buSzPts val="2200"/>
              <a:buChar char="•"/>
            </a:pPr>
            <a:r>
              <a:rPr lang="en-US" sz="2200"/>
              <a:t>For the duration of the COVID-19 crisis, faculty should assess on a student-by-student basis when the use of an “I” symbol is appropriate for a student impacted by COVID-19. </a:t>
            </a:r>
            <a:endParaRPr sz="2200"/>
          </a:p>
          <a:p>
            <a:pPr marL="0" lvl="0" indent="0" algn="l" rtl="0">
              <a:lnSpc>
                <a:spcPct val="90000"/>
              </a:lnSpc>
              <a:spcBef>
                <a:spcPts val="1000"/>
              </a:spcBef>
              <a:spcAft>
                <a:spcPts val="0"/>
              </a:spcAft>
              <a:buClr>
                <a:schemeClr val="lt1"/>
              </a:buClr>
              <a:buSzPts val="2400"/>
              <a:buNone/>
            </a:pPr>
            <a:endParaRPr/>
          </a:p>
        </p:txBody>
      </p:sp>
      <p:pic>
        <p:nvPicPr>
          <p:cNvPr id="261" name="Google Shape;261;p5"/>
          <p:cNvPicPr preferRelativeResize="0"/>
          <p:nvPr/>
        </p:nvPicPr>
        <p:blipFill>
          <a:blip r:embed="rId5">
            <a:alphaModFix/>
          </a:blip>
          <a:stretch>
            <a:fillRect/>
          </a:stretch>
        </p:blipFill>
        <p:spPr>
          <a:xfrm>
            <a:off x="3126200" y="2394750"/>
            <a:ext cx="641900" cy="641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In Progress: IP</a:t>
            </a:r>
            <a:endParaRPr/>
          </a:p>
        </p:txBody>
      </p:sp>
      <p:pic>
        <p:nvPicPr>
          <p:cNvPr id="267" name="Google Shape;267;p6"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68" name="Google Shape;268;p6"/>
          <p:cNvSpPr txBox="1">
            <a:spLocks noGrp="1"/>
          </p:cNvSpPr>
          <p:nvPr>
            <p:ph type="body" idx="1"/>
          </p:nvPr>
        </p:nvSpPr>
        <p:spPr>
          <a:xfrm>
            <a:off x="220125" y="2607725"/>
            <a:ext cx="11107200" cy="33255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None/>
            </a:pPr>
            <a:r>
              <a:rPr lang="en-US" sz="2200" b="1">
                <a:solidFill>
                  <a:srgbClr val="000000"/>
                </a:solidFill>
              </a:rPr>
              <a:t>Only for Courses that Go Past the Normal End of a Term</a:t>
            </a:r>
            <a:endParaRPr sz="2200" b="1">
              <a:solidFill>
                <a:srgbClr val="000000"/>
              </a:solidFill>
            </a:endParaRPr>
          </a:p>
          <a:p>
            <a:pPr marL="0" lvl="0" indent="0" algn="l" rtl="0">
              <a:lnSpc>
                <a:spcPct val="120000"/>
              </a:lnSpc>
              <a:spcBef>
                <a:spcPts val="0"/>
              </a:spcBef>
              <a:spcAft>
                <a:spcPts val="0"/>
              </a:spcAft>
              <a:buNone/>
            </a:pPr>
            <a:endParaRPr sz="2200"/>
          </a:p>
          <a:p>
            <a:pPr marL="685800" lvl="0" indent="-215900" algn="l" rtl="0">
              <a:lnSpc>
                <a:spcPct val="120000"/>
              </a:lnSpc>
              <a:spcBef>
                <a:spcPts val="1000"/>
              </a:spcBef>
              <a:spcAft>
                <a:spcPts val="0"/>
              </a:spcAft>
              <a:buClr>
                <a:schemeClr val="lt1"/>
              </a:buClr>
              <a:buSzPts val="2200"/>
              <a:buChar char="•"/>
            </a:pPr>
            <a:r>
              <a:rPr lang="en-US" sz="2200"/>
              <a:t>For the duration of the COVID-19 crisis, the "IP" symbol should be used when a course has been temporarily suspended and is expected to reconvene and complete instruction at some point beyond the end of the established term. </a:t>
            </a:r>
            <a:endParaRPr sz="2200"/>
          </a:p>
        </p:txBody>
      </p:sp>
      <p:pic>
        <p:nvPicPr>
          <p:cNvPr id="269" name="Google Shape;269;p6"/>
          <p:cNvPicPr preferRelativeResize="0"/>
          <p:nvPr/>
        </p:nvPicPr>
        <p:blipFill>
          <a:blip r:embed="rId4">
            <a:alphaModFix/>
          </a:blip>
          <a:stretch>
            <a:fillRect/>
          </a:stretch>
        </p:blipFill>
        <p:spPr>
          <a:xfrm>
            <a:off x="1410125" y="2494525"/>
            <a:ext cx="641900" cy="641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Excused Withdrawal: EW</a:t>
            </a:r>
            <a:endParaRPr/>
          </a:p>
        </p:txBody>
      </p:sp>
      <p:pic>
        <p:nvPicPr>
          <p:cNvPr id="275" name="Google Shape;275;p7"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76" name="Google Shape;276;p7"/>
          <p:cNvSpPr txBox="1">
            <a:spLocks noGrp="1"/>
          </p:cNvSpPr>
          <p:nvPr>
            <p:ph type="body" idx="1"/>
          </p:nvPr>
        </p:nvSpPr>
        <p:spPr>
          <a:xfrm>
            <a:off x="399450" y="2266021"/>
            <a:ext cx="11393100" cy="4135800"/>
          </a:xfrm>
          <a:prstGeom prst="rect">
            <a:avLst/>
          </a:prstGeom>
          <a:noFill/>
          <a:ln>
            <a:noFill/>
          </a:ln>
        </p:spPr>
        <p:txBody>
          <a:bodyPr spcFirstLastPara="1" wrap="square" lIns="91425" tIns="45700" rIns="91425" bIns="45700" anchor="t" anchorCtr="0">
            <a:noAutofit/>
          </a:bodyPr>
          <a:lstStyle/>
          <a:p>
            <a:pPr marL="228600" lvl="0" indent="0" algn="ctr" rtl="0">
              <a:lnSpc>
                <a:spcPct val="120000"/>
              </a:lnSpc>
              <a:spcBef>
                <a:spcPts val="0"/>
              </a:spcBef>
              <a:spcAft>
                <a:spcPts val="0"/>
              </a:spcAft>
              <a:buNone/>
            </a:pPr>
            <a:r>
              <a:rPr lang="en-US" sz="2200" b="1">
                <a:solidFill>
                  <a:srgbClr val="000000"/>
                </a:solidFill>
              </a:rPr>
              <a:t>Lots of New Uses for the Excused Withdrawal</a:t>
            </a:r>
            <a:endParaRPr sz="2200" b="1">
              <a:solidFill>
                <a:srgbClr val="000000"/>
              </a:solidFill>
            </a:endParaRPr>
          </a:p>
          <a:p>
            <a:pPr marL="228600" lvl="0" indent="0" algn="ctr" rtl="0">
              <a:lnSpc>
                <a:spcPct val="120000"/>
              </a:lnSpc>
              <a:spcBef>
                <a:spcPts val="0"/>
              </a:spcBef>
              <a:spcAft>
                <a:spcPts val="0"/>
              </a:spcAft>
              <a:buNone/>
            </a:pPr>
            <a:endParaRPr sz="2200"/>
          </a:p>
          <a:p>
            <a:pPr marL="228600" lvl="0" indent="-215900" algn="l" rtl="0">
              <a:lnSpc>
                <a:spcPct val="120000"/>
              </a:lnSpc>
              <a:spcBef>
                <a:spcPts val="0"/>
              </a:spcBef>
              <a:spcAft>
                <a:spcPts val="0"/>
              </a:spcAft>
              <a:buClr>
                <a:schemeClr val="lt1"/>
              </a:buClr>
              <a:buSzPts val="2200"/>
              <a:buChar char="•"/>
            </a:pPr>
            <a:r>
              <a:rPr lang="en-US" sz="2200"/>
              <a:t>Students may withdraw </a:t>
            </a:r>
            <a:r>
              <a:rPr lang="en-US" sz="2200" u="sng"/>
              <a:t>at any time</a:t>
            </a:r>
            <a:r>
              <a:rPr lang="en-US" sz="2200"/>
              <a:t> without additional paperwork or petitions.</a:t>
            </a:r>
            <a:br>
              <a:rPr lang="en-US" sz="2200"/>
            </a:br>
            <a:endParaRPr sz="2200"/>
          </a:p>
          <a:p>
            <a:pPr marL="228600" lvl="0" indent="-215900" algn="l" rtl="0">
              <a:lnSpc>
                <a:spcPct val="120000"/>
              </a:lnSpc>
              <a:spcBef>
                <a:spcPts val="1000"/>
              </a:spcBef>
              <a:spcAft>
                <a:spcPts val="0"/>
              </a:spcAft>
              <a:buClr>
                <a:schemeClr val="lt1"/>
              </a:buClr>
              <a:buSzPts val="2200"/>
              <a:buChar char="•"/>
            </a:pPr>
            <a:r>
              <a:rPr lang="en-US" sz="2200"/>
              <a:t>The “EW” is used instead of  “W” for any student who withdraws due to an epidemic or other extraordinary circumstances. </a:t>
            </a:r>
            <a:br>
              <a:rPr lang="en-US" sz="2200"/>
            </a:br>
            <a:endParaRPr sz="2200"/>
          </a:p>
          <a:p>
            <a:pPr marL="228600" lvl="0" indent="-215900" algn="l" rtl="0">
              <a:lnSpc>
                <a:spcPct val="120000"/>
              </a:lnSpc>
              <a:spcBef>
                <a:spcPts val="1000"/>
              </a:spcBef>
              <a:spcAft>
                <a:spcPts val="0"/>
              </a:spcAft>
              <a:buClr>
                <a:schemeClr val="lt1"/>
              </a:buClr>
              <a:buSzPts val="2200"/>
              <a:buChar char="•"/>
            </a:pPr>
            <a:r>
              <a:rPr lang="en-US" sz="2200"/>
              <a:t>An “EW” due to extraordinary conditions will not affect a student’s academic progress, academic probation, nor ability to repeat a course. </a:t>
            </a:r>
            <a:endParaRPr sz="2200"/>
          </a:p>
        </p:txBody>
      </p:sp>
      <p:pic>
        <p:nvPicPr>
          <p:cNvPr id="277" name="Google Shape;277;p7"/>
          <p:cNvPicPr preferRelativeResize="0"/>
          <p:nvPr/>
        </p:nvPicPr>
        <p:blipFill>
          <a:blip r:embed="rId4">
            <a:alphaModFix/>
          </a:blip>
          <a:stretch>
            <a:fillRect/>
          </a:stretch>
        </p:blipFill>
        <p:spPr>
          <a:xfrm>
            <a:off x="2504000" y="2135350"/>
            <a:ext cx="641900" cy="641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a:spLocks noGrp="1"/>
          </p:cNvSpPr>
          <p:nvPr>
            <p:ph type="title"/>
          </p:nvPr>
        </p:nvSpPr>
        <p:spPr>
          <a:xfrm>
            <a:off x="680321" y="753228"/>
            <a:ext cx="9613861"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Excused Withdrawal cont’d</a:t>
            </a:r>
            <a:endParaRPr/>
          </a:p>
        </p:txBody>
      </p:sp>
      <p:pic>
        <p:nvPicPr>
          <p:cNvPr id="283" name="Google Shape;283;p8" descr="A large body of water&#10;&#10;Description automatically generated"/>
          <p:cNvPicPr preferRelativeResize="0"/>
          <p:nvPr/>
        </p:nvPicPr>
        <p:blipFill rotWithShape="1">
          <a:blip r:embed="rId3">
            <a:alphaModFix/>
          </a:blip>
          <a:srcRect/>
          <a:stretch/>
        </p:blipFill>
        <p:spPr>
          <a:xfrm>
            <a:off x="0" y="1998132"/>
            <a:ext cx="12191999" cy="4859867"/>
          </a:xfrm>
          <a:prstGeom prst="rect">
            <a:avLst/>
          </a:prstGeom>
          <a:noFill/>
          <a:ln>
            <a:noFill/>
          </a:ln>
        </p:spPr>
      </p:pic>
      <p:sp>
        <p:nvSpPr>
          <p:cNvPr id="284" name="Google Shape;284;p8"/>
          <p:cNvSpPr txBox="1">
            <a:spLocks noGrp="1"/>
          </p:cNvSpPr>
          <p:nvPr>
            <p:ph type="body" idx="1"/>
          </p:nvPr>
        </p:nvSpPr>
        <p:spPr>
          <a:xfrm>
            <a:off x="433500" y="2321450"/>
            <a:ext cx="11325000" cy="4013100"/>
          </a:xfrm>
          <a:prstGeom prst="rect">
            <a:avLst/>
          </a:prstGeom>
          <a:noFill/>
          <a:ln>
            <a:noFill/>
          </a:ln>
        </p:spPr>
        <p:txBody>
          <a:bodyPr spcFirstLastPara="1" wrap="square" lIns="91425" tIns="45700" rIns="91425" bIns="45700" anchor="t" anchorCtr="0">
            <a:normAutofit lnSpcReduction="10000"/>
          </a:bodyPr>
          <a:lstStyle/>
          <a:p>
            <a:pPr marL="228600" lvl="0" indent="-215900" algn="l" rtl="0">
              <a:lnSpc>
                <a:spcPct val="120000"/>
              </a:lnSpc>
              <a:spcBef>
                <a:spcPts val="0"/>
              </a:spcBef>
              <a:spcAft>
                <a:spcPts val="0"/>
              </a:spcAft>
              <a:buClr>
                <a:schemeClr val="lt1"/>
              </a:buClr>
              <a:buSzPts val="2200"/>
              <a:buChar char="•"/>
            </a:pPr>
            <a:r>
              <a:rPr lang="en-US" sz="2200"/>
              <a:t>An “EW” is </a:t>
            </a:r>
            <a:r>
              <a:rPr lang="en-US" sz="2200" u="sng"/>
              <a:t>not counted</a:t>
            </a:r>
            <a:r>
              <a:rPr lang="en-US" sz="2200"/>
              <a:t> in progress probation, dismissal calculations, nor towards the permitted number of withdrawals. </a:t>
            </a:r>
            <a:endParaRPr sz="2200"/>
          </a:p>
          <a:p>
            <a:pPr marL="0" lvl="0" indent="0" algn="l" rtl="0">
              <a:lnSpc>
                <a:spcPct val="120000"/>
              </a:lnSpc>
              <a:spcBef>
                <a:spcPts val="0"/>
              </a:spcBef>
              <a:spcAft>
                <a:spcPts val="0"/>
              </a:spcAft>
              <a:buNone/>
            </a:pPr>
            <a:endParaRPr sz="2200"/>
          </a:p>
          <a:p>
            <a:pPr marL="228600" lvl="0" indent="-215900" algn="l" rtl="0">
              <a:lnSpc>
                <a:spcPct val="120000"/>
              </a:lnSpc>
              <a:spcBef>
                <a:spcPts val="1000"/>
              </a:spcBef>
              <a:spcAft>
                <a:spcPts val="0"/>
              </a:spcAft>
              <a:buClr>
                <a:schemeClr val="lt1"/>
              </a:buClr>
              <a:buSzPts val="2200"/>
              <a:buChar char="•"/>
            </a:pPr>
            <a:r>
              <a:rPr lang="en-US" sz="2200"/>
              <a:t>A </a:t>
            </a:r>
            <a:r>
              <a:rPr lang="en-US" sz="2200" u="sng"/>
              <a:t>refund</a:t>
            </a:r>
            <a:r>
              <a:rPr lang="en-US" sz="2200"/>
              <a:t> of student fees, including enrollment fees, may be provided to all students who withdraw due to the coronavirus outbreak. </a:t>
            </a:r>
            <a:endParaRPr sz="2200"/>
          </a:p>
          <a:p>
            <a:pPr marL="0" lvl="0" indent="0" algn="l" rtl="0">
              <a:lnSpc>
                <a:spcPct val="120000"/>
              </a:lnSpc>
              <a:spcBef>
                <a:spcPts val="1000"/>
              </a:spcBef>
              <a:spcAft>
                <a:spcPts val="0"/>
              </a:spcAft>
              <a:buNone/>
            </a:pPr>
            <a:endParaRPr sz="2200"/>
          </a:p>
          <a:p>
            <a:pPr marL="228600" lvl="0" indent="-215900" algn="l" rtl="0">
              <a:lnSpc>
                <a:spcPct val="120000"/>
              </a:lnSpc>
              <a:spcBef>
                <a:spcPts val="1000"/>
              </a:spcBef>
              <a:spcAft>
                <a:spcPts val="0"/>
              </a:spcAft>
              <a:buClr>
                <a:schemeClr val="lt1"/>
              </a:buClr>
              <a:buSzPts val="2200"/>
              <a:buChar char="•"/>
            </a:pPr>
            <a:r>
              <a:rPr lang="en-US" sz="2200"/>
              <a:t>Under normal circumstances, refunds are not allowed after the first two weeks of instruction, or ten percent point of the length of the course; however, these provisions are currently waived. </a:t>
            </a:r>
            <a:endParaRPr sz="2200"/>
          </a:p>
        </p:txBody>
      </p:sp>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1497</Words>
  <Application>Microsoft Office PowerPoint</Application>
  <PresentationFormat>Widescreen</PresentationFormat>
  <Paragraphs>220</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Trebuchet MS</vt:lpstr>
      <vt:lpstr>Berlin</vt:lpstr>
      <vt:lpstr>ALL-FACULTY MEETING</vt:lpstr>
      <vt:lpstr>WELCOME &amp; CHECK-IN</vt:lpstr>
      <vt:lpstr>Remote Work Tips</vt:lpstr>
      <vt:lpstr>A Few Updates</vt:lpstr>
      <vt:lpstr>GUIDANCE ON GRADING</vt:lpstr>
      <vt:lpstr>Incomplete: I</vt:lpstr>
      <vt:lpstr>In Progress: IP</vt:lpstr>
      <vt:lpstr>Excused Withdrawal: EW</vt:lpstr>
      <vt:lpstr>Excused Withdrawal cont’d</vt:lpstr>
      <vt:lpstr>Pass/No Pass: P/NP</vt:lpstr>
      <vt:lpstr>Pass/No Pass cont’d</vt:lpstr>
      <vt:lpstr>California State University</vt:lpstr>
      <vt:lpstr>University of California</vt:lpstr>
      <vt:lpstr>Repetition</vt:lpstr>
      <vt:lpstr>Auditing</vt:lpstr>
      <vt:lpstr>RESOURCES </vt:lpstr>
      <vt:lpstr>Chromebooks</vt:lpstr>
      <vt:lpstr>WiFi Access Points</vt:lpstr>
      <vt:lpstr>Quarterly Textbooks &amp; Calculators</vt:lpstr>
      <vt:lpstr>Tutoring</vt:lpstr>
      <vt:lpstr>Cranium Cafe</vt:lpstr>
      <vt:lpstr>Lab Kits</vt:lpstr>
      <vt:lpstr>Food Pantry</vt:lpstr>
      <vt:lpstr>Scholarships</vt:lpstr>
      <vt:lpstr>Student Ambassadors</vt:lpstr>
      <vt:lpstr>Coyote Hotline</vt:lpstr>
      <vt:lpstr>Coyote Corner</vt:lpstr>
      <vt:lpstr>Encouraging Messages</vt:lpstr>
      <vt:lpstr>PowerPoint Presentation</vt:lpstr>
      <vt:lpstr>Faculty Resource</vt:lpstr>
      <vt:lpstr>Updates on EVE </vt:lpstr>
      <vt:lpstr>Issue Spotting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ALL-FACULTY MEETING</dc:title>
  <dc:creator>Risdon, Michelle-Vice President of Instruction</dc:creator>
  <cp:lastModifiedBy>Thorne, Lori - Instruction Office</cp:lastModifiedBy>
  <cp:revision>3</cp:revision>
  <dcterms:created xsi:type="dcterms:W3CDTF">2020-04-09T22:27:39Z</dcterms:created>
  <dcterms:modified xsi:type="dcterms:W3CDTF">2020-04-17T23:16:55Z</dcterms:modified>
</cp:coreProperties>
</file>